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78" r:id="rId1"/>
  </p:sldMasterIdLst>
  <p:notesMasterIdLst>
    <p:notesMasterId r:id="rId43"/>
  </p:notesMasterIdLst>
  <p:sldIdLst>
    <p:sldId id="256" r:id="rId2"/>
    <p:sldId id="257" r:id="rId3"/>
    <p:sldId id="259" r:id="rId4"/>
    <p:sldId id="260" r:id="rId5"/>
    <p:sldId id="261" r:id="rId6"/>
    <p:sldId id="264" r:id="rId7"/>
    <p:sldId id="279" r:id="rId8"/>
    <p:sldId id="290" r:id="rId9"/>
    <p:sldId id="263" r:id="rId10"/>
    <p:sldId id="265" r:id="rId11"/>
    <p:sldId id="266" r:id="rId12"/>
    <p:sldId id="262" r:id="rId13"/>
    <p:sldId id="268" r:id="rId14"/>
    <p:sldId id="297" r:id="rId15"/>
    <p:sldId id="294" r:id="rId16"/>
    <p:sldId id="292" r:id="rId17"/>
    <p:sldId id="270" r:id="rId18"/>
    <p:sldId id="272" r:id="rId19"/>
    <p:sldId id="273" r:id="rId20"/>
    <p:sldId id="274" r:id="rId21"/>
    <p:sldId id="275" r:id="rId22"/>
    <p:sldId id="278" r:id="rId23"/>
    <p:sldId id="276" r:id="rId24"/>
    <p:sldId id="298" r:id="rId25"/>
    <p:sldId id="299" r:id="rId26"/>
    <p:sldId id="300" r:id="rId27"/>
    <p:sldId id="301" r:id="rId28"/>
    <p:sldId id="302" r:id="rId29"/>
    <p:sldId id="303" r:id="rId30"/>
    <p:sldId id="277" r:id="rId31"/>
    <p:sldId id="291" r:id="rId32"/>
    <p:sldId id="286" r:id="rId33"/>
    <p:sldId id="295" r:id="rId34"/>
    <p:sldId id="288" r:id="rId35"/>
    <p:sldId id="289" r:id="rId36"/>
    <p:sldId id="284" r:id="rId37"/>
    <p:sldId id="293" r:id="rId38"/>
    <p:sldId id="281" r:id="rId39"/>
    <p:sldId id="296" r:id="rId40"/>
    <p:sldId id="282" r:id="rId41"/>
    <p:sldId id="283"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954" autoAdjust="0"/>
  </p:normalViewPr>
  <p:slideViewPr>
    <p:cSldViewPr snapToGrid="0" snapToObjects="1">
      <p:cViewPr varScale="1">
        <p:scale>
          <a:sx n="77" d="100"/>
          <a:sy n="77" d="100"/>
        </p:scale>
        <p:origin x="130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45CCD4-EC51-8F45-A695-6997E8BCC119}" type="datetimeFigureOut">
              <a:rPr lang="en-US" smtClean="0"/>
              <a:pPr/>
              <a:t>10/17/2014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3793FF-7C29-E340-9937-6998CACA83B7}" type="slidenum">
              <a:rPr lang="en-US" smtClean="0"/>
              <a:pPr/>
              <a:t>‹#›</a:t>
            </a:fld>
            <a:endParaRPr lang="en-US"/>
          </a:p>
        </p:txBody>
      </p:sp>
    </p:spTree>
    <p:extLst>
      <p:ext uri="{BB962C8B-B14F-4D97-AF65-F5344CB8AC3E}">
        <p14:creationId xmlns:p14="http://schemas.microsoft.com/office/powerpoint/2010/main" val="12627018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a:t>
            </a:fld>
            <a:endParaRPr lang="en-US"/>
          </a:p>
        </p:txBody>
      </p:sp>
    </p:spTree>
    <p:extLst>
      <p:ext uri="{BB962C8B-B14F-4D97-AF65-F5344CB8AC3E}">
        <p14:creationId xmlns:p14="http://schemas.microsoft.com/office/powerpoint/2010/main" val="4286030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26</a:t>
            </a:fld>
            <a:endParaRPr lang="en-US"/>
          </a:p>
        </p:txBody>
      </p:sp>
    </p:spTree>
    <p:extLst>
      <p:ext uri="{BB962C8B-B14F-4D97-AF65-F5344CB8AC3E}">
        <p14:creationId xmlns:p14="http://schemas.microsoft.com/office/powerpoint/2010/main" val="37424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27</a:t>
            </a:fld>
            <a:endParaRPr lang="en-US"/>
          </a:p>
        </p:txBody>
      </p:sp>
    </p:spTree>
    <p:extLst>
      <p:ext uri="{BB962C8B-B14F-4D97-AF65-F5344CB8AC3E}">
        <p14:creationId xmlns:p14="http://schemas.microsoft.com/office/powerpoint/2010/main" val="3072999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28</a:t>
            </a:fld>
            <a:endParaRPr lang="en-US"/>
          </a:p>
        </p:txBody>
      </p:sp>
    </p:spTree>
    <p:extLst>
      <p:ext uri="{BB962C8B-B14F-4D97-AF65-F5344CB8AC3E}">
        <p14:creationId xmlns:p14="http://schemas.microsoft.com/office/powerpoint/2010/main" val="794368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29</a:t>
            </a:fld>
            <a:endParaRPr lang="en-US"/>
          </a:p>
        </p:txBody>
      </p:sp>
    </p:spTree>
    <p:extLst>
      <p:ext uri="{BB962C8B-B14F-4D97-AF65-F5344CB8AC3E}">
        <p14:creationId xmlns:p14="http://schemas.microsoft.com/office/powerpoint/2010/main" val="3345575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36</a:t>
            </a:fld>
            <a:endParaRPr lang="en-US"/>
          </a:p>
        </p:txBody>
      </p:sp>
    </p:spTree>
    <p:extLst>
      <p:ext uri="{BB962C8B-B14F-4D97-AF65-F5344CB8AC3E}">
        <p14:creationId xmlns:p14="http://schemas.microsoft.com/office/powerpoint/2010/main" val="1983947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37</a:t>
            </a:fld>
            <a:endParaRPr lang="en-US"/>
          </a:p>
        </p:txBody>
      </p:sp>
    </p:spTree>
    <p:extLst>
      <p:ext uri="{BB962C8B-B14F-4D97-AF65-F5344CB8AC3E}">
        <p14:creationId xmlns:p14="http://schemas.microsoft.com/office/powerpoint/2010/main" val="3174738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39</a:t>
            </a:fld>
            <a:endParaRPr lang="en-US"/>
          </a:p>
        </p:txBody>
      </p:sp>
    </p:spTree>
    <p:extLst>
      <p:ext uri="{BB962C8B-B14F-4D97-AF65-F5344CB8AC3E}">
        <p14:creationId xmlns:p14="http://schemas.microsoft.com/office/powerpoint/2010/main" val="553608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4</a:t>
            </a:fld>
            <a:endParaRPr lang="en-US"/>
          </a:p>
        </p:txBody>
      </p:sp>
    </p:spTree>
    <p:extLst>
      <p:ext uri="{BB962C8B-B14F-4D97-AF65-F5344CB8AC3E}">
        <p14:creationId xmlns:p14="http://schemas.microsoft.com/office/powerpoint/2010/main" val="728459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5</a:t>
            </a:fld>
            <a:endParaRPr lang="en-US"/>
          </a:p>
        </p:txBody>
      </p:sp>
    </p:spTree>
    <p:extLst>
      <p:ext uri="{BB962C8B-B14F-4D97-AF65-F5344CB8AC3E}">
        <p14:creationId xmlns:p14="http://schemas.microsoft.com/office/powerpoint/2010/main" val="1980760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7</a:t>
            </a:fld>
            <a:endParaRPr lang="en-US"/>
          </a:p>
        </p:txBody>
      </p:sp>
    </p:spTree>
    <p:extLst>
      <p:ext uri="{BB962C8B-B14F-4D97-AF65-F5344CB8AC3E}">
        <p14:creationId xmlns:p14="http://schemas.microsoft.com/office/powerpoint/2010/main" val="2189758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17</a:t>
            </a:fld>
            <a:endParaRPr lang="en-US"/>
          </a:p>
        </p:txBody>
      </p:sp>
    </p:spTree>
    <p:extLst>
      <p:ext uri="{BB962C8B-B14F-4D97-AF65-F5344CB8AC3E}">
        <p14:creationId xmlns:p14="http://schemas.microsoft.com/office/powerpoint/2010/main" val="3356213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18</a:t>
            </a:fld>
            <a:endParaRPr lang="en-US"/>
          </a:p>
        </p:txBody>
      </p:sp>
    </p:spTree>
    <p:extLst>
      <p:ext uri="{BB962C8B-B14F-4D97-AF65-F5344CB8AC3E}">
        <p14:creationId xmlns:p14="http://schemas.microsoft.com/office/powerpoint/2010/main" val="815081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23</a:t>
            </a:fld>
            <a:endParaRPr lang="en-US"/>
          </a:p>
        </p:txBody>
      </p:sp>
    </p:spTree>
    <p:extLst>
      <p:ext uri="{BB962C8B-B14F-4D97-AF65-F5344CB8AC3E}">
        <p14:creationId xmlns:p14="http://schemas.microsoft.com/office/powerpoint/2010/main" val="3322985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24</a:t>
            </a:fld>
            <a:endParaRPr lang="en-US"/>
          </a:p>
        </p:txBody>
      </p:sp>
    </p:spTree>
    <p:extLst>
      <p:ext uri="{BB962C8B-B14F-4D97-AF65-F5344CB8AC3E}">
        <p14:creationId xmlns:p14="http://schemas.microsoft.com/office/powerpoint/2010/main" val="726724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25</a:t>
            </a:fld>
            <a:endParaRPr lang="en-US"/>
          </a:p>
        </p:txBody>
      </p:sp>
    </p:spTree>
    <p:extLst>
      <p:ext uri="{BB962C8B-B14F-4D97-AF65-F5344CB8AC3E}">
        <p14:creationId xmlns:p14="http://schemas.microsoft.com/office/powerpoint/2010/main" val="3345870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34E154-735B-734A-B0B2-787044FF37E5}"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2580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297735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135742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2955912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34E154-735B-734A-B0B2-787044FF37E5}"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9959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544372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62482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108374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1874220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6661C328-D81D-CA43-936F-85CA980FDB23}" type="datetimeFigureOut">
              <a:rPr lang="en-US" smtClean="0"/>
              <a:pPr/>
              <a:t>10/17/2014</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034E154-735B-734A-B0B2-787044FF37E5}" type="slidenum">
              <a:rPr lang="en-US" smtClean="0"/>
              <a:pPr/>
              <a:t>‹#›</a:t>
            </a:fld>
            <a:endParaRPr lang="en-US"/>
          </a:p>
        </p:txBody>
      </p:sp>
    </p:spTree>
    <p:extLst>
      <p:ext uri="{BB962C8B-B14F-4D97-AF65-F5344CB8AC3E}">
        <p14:creationId xmlns:p14="http://schemas.microsoft.com/office/powerpoint/2010/main" val="7109301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61C328-D81D-CA43-936F-85CA980FDB23}" type="datetimeFigureOut">
              <a:rPr lang="en-US" smtClean="0"/>
              <a:pPr/>
              <a:t>10/17/2014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1778690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6661C328-D81D-CA43-936F-85CA980FDB23}" type="datetimeFigureOut">
              <a:rPr lang="en-US" smtClean="0"/>
              <a:pPr/>
              <a:t>10/17/2014</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5034E154-735B-734A-B0B2-787044FF37E5}" type="slidenum">
              <a:rPr lang="en-US" smtClean="0"/>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9358077"/>
      </p:ext>
    </p:extLst>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2980" y="1805941"/>
            <a:ext cx="7777057" cy="2262781"/>
          </a:xfrm>
        </p:spPr>
        <p:txBody>
          <a:bodyPr>
            <a:normAutofit fontScale="90000"/>
          </a:bodyPr>
          <a:lstStyle/>
          <a:p>
            <a:r>
              <a:rPr lang="en-US" dirty="0" smtClean="0"/>
              <a:t>Teaching Difficult Probability Concepts for CCSS</a:t>
            </a:r>
            <a:endParaRPr lang="en-US" dirty="0"/>
          </a:p>
        </p:txBody>
      </p:sp>
      <p:sp>
        <p:nvSpPr>
          <p:cNvPr id="3" name="Subtitle 2"/>
          <p:cNvSpPr>
            <a:spLocks noGrp="1"/>
          </p:cNvSpPr>
          <p:nvPr>
            <p:ph type="subTitle" idx="1"/>
          </p:nvPr>
        </p:nvSpPr>
        <p:spPr>
          <a:xfrm>
            <a:off x="1028016" y="4663082"/>
            <a:ext cx="7772400" cy="1752600"/>
          </a:xfrm>
        </p:spPr>
        <p:txBody>
          <a:bodyPr>
            <a:normAutofit/>
          </a:bodyPr>
          <a:lstStyle/>
          <a:p>
            <a:r>
              <a:rPr lang="en-US" sz="2400" dirty="0" smtClean="0"/>
              <a:t>2014 ATMOPAV FALL Conference</a:t>
            </a:r>
          </a:p>
          <a:p>
            <a:r>
              <a:rPr lang="en-US" sz="2400" dirty="0" smtClean="0"/>
              <a:t>Doug Tyson</a:t>
            </a:r>
          </a:p>
          <a:p>
            <a:r>
              <a:rPr lang="en-US" sz="2400" dirty="0" err="1" smtClean="0"/>
              <a:t>tyson.doug@gmail.com</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 </a:t>
            </a:r>
            <a:r>
              <a:rPr lang="en-US" sz="3200" dirty="0" smtClean="0"/>
              <a:t>Some additional information:</a:t>
            </a:r>
          </a:p>
          <a:p>
            <a:r>
              <a:rPr lang="en-US" sz="3200" dirty="0" smtClean="0"/>
              <a:t>One percent of women in her age group have breast cancer.</a:t>
            </a:r>
          </a:p>
          <a:p>
            <a:r>
              <a:rPr lang="en-US" sz="3200" dirty="0" smtClean="0"/>
              <a:t>For women who actually have breast cancer, the probability of a positive mammogram is 0.90.</a:t>
            </a:r>
          </a:p>
          <a:p>
            <a:r>
              <a:rPr lang="en-US" sz="3200" dirty="0" smtClean="0"/>
              <a:t>For women who do not have breast cancer, the probability of a positive mammogram is 0.09.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lnSpcReduction="10000"/>
          </a:bodyPr>
          <a:lstStyle/>
          <a:p>
            <a:pPr>
              <a:buNone/>
            </a:pPr>
            <a:r>
              <a:rPr lang="en-US" sz="3200" dirty="0" smtClean="0"/>
              <a:t>Which of these is closest to the probability that this woman actually has breast cancer?</a:t>
            </a:r>
          </a:p>
          <a:p>
            <a:pPr marL="514350" indent="-514350">
              <a:buFont typeface="+mj-lt"/>
              <a:buAutoNum type="alphaUcPeriod"/>
            </a:pPr>
            <a:r>
              <a:rPr lang="en-US" sz="3200" dirty="0" smtClean="0"/>
              <a:t>1%</a:t>
            </a:r>
          </a:p>
          <a:p>
            <a:pPr marL="514350" indent="-514350">
              <a:buFont typeface="+mj-lt"/>
              <a:buAutoNum type="alphaUcPeriod"/>
            </a:pPr>
            <a:r>
              <a:rPr lang="en-US" sz="3200" dirty="0" smtClean="0"/>
              <a:t>10%</a:t>
            </a:r>
          </a:p>
          <a:p>
            <a:pPr marL="514350" indent="-514350">
              <a:buFont typeface="+mj-lt"/>
              <a:buAutoNum type="alphaUcPeriod"/>
            </a:pPr>
            <a:r>
              <a:rPr lang="en-US" sz="3200" dirty="0" smtClean="0"/>
              <a:t>81%</a:t>
            </a:r>
          </a:p>
          <a:p>
            <a:pPr marL="514350" indent="-514350">
              <a:buFont typeface="+mj-lt"/>
              <a:buAutoNum type="alphaUcPeriod"/>
            </a:pPr>
            <a:r>
              <a:rPr lang="en-US" sz="3200" dirty="0" smtClean="0"/>
              <a:t>90%</a:t>
            </a:r>
          </a:p>
          <a:p>
            <a:pPr marL="514350" indent="-514350">
              <a:buFont typeface="+mj-lt"/>
              <a:buAutoNum type="alphaUcPeriod"/>
            </a:pPr>
            <a:r>
              <a:rPr lang="en-US" sz="3200" dirty="0" smtClean="0"/>
              <a:t>100%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58643387"/>
              </p:ext>
            </p:extLst>
          </p:nvPr>
        </p:nvGraphicFramePr>
        <p:xfrm>
          <a:off x="1268730" y="1844801"/>
          <a:ext cx="7536944" cy="3965452"/>
        </p:xfrm>
        <a:graphic>
          <a:graphicData uri="http://schemas.openxmlformats.org/drawingml/2006/table">
            <a:tbl>
              <a:tblPr firstRow="1" bandRow="1">
                <a:tableStyleId>{5C22544A-7EE6-4342-B048-85BDC9FD1C3A}</a:tableStyleId>
              </a:tblPr>
              <a:tblGrid>
                <a:gridCol w="1884236"/>
                <a:gridCol w="1884236"/>
                <a:gridCol w="1884236"/>
                <a:gridCol w="1884236"/>
              </a:tblGrid>
              <a:tr h="991363">
                <a:tc>
                  <a:txBody>
                    <a:bodyPr/>
                    <a:lstStyle/>
                    <a:p>
                      <a:endParaRPr lang="en-US" sz="2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Positive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Negative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Total</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Have</a:t>
                      </a:r>
                      <a:r>
                        <a:rPr lang="en-US" sz="2600" b="1" baseline="0" dirty="0" smtClean="0">
                          <a:solidFill>
                            <a:schemeClr val="bg1"/>
                          </a:solidFill>
                        </a:rPr>
                        <a:t> BC</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Don’t have</a:t>
                      </a:r>
                    </a:p>
                    <a:p>
                      <a:r>
                        <a:rPr lang="en-US" sz="2600" b="1" dirty="0" smtClean="0">
                          <a:solidFill>
                            <a:schemeClr val="bg1"/>
                          </a:solidFill>
                        </a:rPr>
                        <a:t>BC</a:t>
                      </a:r>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Total</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6" name="TextBox 5"/>
          <p:cNvSpPr txBox="1"/>
          <p:nvPr/>
        </p:nvSpPr>
        <p:spPr>
          <a:xfrm>
            <a:off x="7182248" y="5025612"/>
            <a:ext cx="1242529" cy="646331"/>
          </a:xfrm>
          <a:prstGeom prst="rect">
            <a:avLst/>
          </a:prstGeom>
          <a:noFill/>
        </p:spPr>
        <p:txBody>
          <a:bodyPr wrap="square" rtlCol="0">
            <a:spAutoFit/>
          </a:bodyPr>
          <a:lstStyle/>
          <a:p>
            <a:pPr algn="ctr"/>
            <a:r>
              <a:rPr lang="en-US" sz="3600" dirty="0" smtClean="0"/>
              <a:t>1000</a:t>
            </a:r>
            <a:endParaRPr lang="en-US" sz="3600" dirty="0"/>
          </a:p>
        </p:txBody>
      </p:sp>
      <p:sp>
        <p:nvSpPr>
          <p:cNvPr id="7" name="TextBox 6"/>
          <p:cNvSpPr txBox="1"/>
          <p:nvPr/>
        </p:nvSpPr>
        <p:spPr>
          <a:xfrm>
            <a:off x="7397362" y="3016381"/>
            <a:ext cx="807931" cy="646331"/>
          </a:xfrm>
          <a:prstGeom prst="rect">
            <a:avLst/>
          </a:prstGeom>
          <a:noFill/>
        </p:spPr>
        <p:txBody>
          <a:bodyPr wrap="square" rtlCol="0">
            <a:spAutoFit/>
          </a:bodyPr>
          <a:lstStyle/>
          <a:p>
            <a:pPr algn="ctr"/>
            <a:r>
              <a:rPr lang="en-US" sz="3600" dirty="0" smtClean="0"/>
              <a:t>10</a:t>
            </a:r>
            <a:endParaRPr lang="en-US" sz="3600" dirty="0"/>
          </a:p>
        </p:txBody>
      </p:sp>
      <p:sp>
        <p:nvSpPr>
          <p:cNvPr id="8" name="TextBox 7"/>
          <p:cNvSpPr txBox="1"/>
          <p:nvPr/>
        </p:nvSpPr>
        <p:spPr>
          <a:xfrm>
            <a:off x="7323350" y="4041145"/>
            <a:ext cx="1090129" cy="646331"/>
          </a:xfrm>
          <a:prstGeom prst="rect">
            <a:avLst/>
          </a:prstGeom>
          <a:noFill/>
        </p:spPr>
        <p:txBody>
          <a:bodyPr wrap="square" rtlCol="0">
            <a:spAutoFit/>
          </a:bodyPr>
          <a:lstStyle/>
          <a:p>
            <a:pPr algn="ctr"/>
            <a:r>
              <a:rPr lang="en-US" sz="3600" dirty="0" smtClean="0"/>
              <a:t>990</a:t>
            </a:r>
            <a:endParaRPr lang="en-US" sz="3600" dirty="0"/>
          </a:p>
        </p:txBody>
      </p:sp>
      <p:sp>
        <p:nvSpPr>
          <p:cNvPr id="9" name="TextBox 8"/>
          <p:cNvSpPr txBox="1"/>
          <p:nvPr/>
        </p:nvSpPr>
        <p:spPr>
          <a:xfrm>
            <a:off x="3737383" y="3004951"/>
            <a:ext cx="807931" cy="646331"/>
          </a:xfrm>
          <a:prstGeom prst="rect">
            <a:avLst/>
          </a:prstGeom>
          <a:noFill/>
        </p:spPr>
        <p:txBody>
          <a:bodyPr wrap="square" rtlCol="0">
            <a:spAutoFit/>
          </a:bodyPr>
          <a:lstStyle/>
          <a:p>
            <a:pPr algn="ctr"/>
            <a:r>
              <a:rPr lang="en-US" sz="3600" dirty="0" smtClean="0"/>
              <a:t>9</a:t>
            </a:r>
            <a:endParaRPr lang="en-US" sz="3600" dirty="0"/>
          </a:p>
        </p:txBody>
      </p:sp>
      <p:sp>
        <p:nvSpPr>
          <p:cNvPr id="10" name="TextBox 9"/>
          <p:cNvSpPr txBox="1"/>
          <p:nvPr/>
        </p:nvSpPr>
        <p:spPr>
          <a:xfrm>
            <a:off x="5626712" y="3004951"/>
            <a:ext cx="807931" cy="646331"/>
          </a:xfrm>
          <a:prstGeom prst="rect">
            <a:avLst/>
          </a:prstGeom>
          <a:noFill/>
        </p:spPr>
        <p:txBody>
          <a:bodyPr wrap="square" rtlCol="0">
            <a:spAutoFit/>
          </a:bodyPr>
          <a:lstStyle/>
          <a:p>
            <a:pPr algn="ctr"/>
            <a:r>
              <a:rPr lang="en-US" sz="3600" dirty="0" smtClean="0"/>
              <a:t>1</a:t>
            </a:r>
            <a:endParaRPr lang="en-US" sz="3600" dirty="0"/>
          </a:p>
        </p:txBody>
      </p:sp>
      <p:sp>
        <p:nvSpPr>
          <p:cNvPr id="11" name="TextBox 10"/>
          <p:cNvSpPr txBox="1"/>
          <p:nvPr/>
        </p:nvSpPr>
        <p:spPr>
          <a:xfrm>
            <a:off x="3737383" y="4029715"/>
            <a:ext cx="807931" cy="646331"/>
          </a:xfrm>
          <a:prstGeom prst="rect">
            <a:avLst/>
          </a:prstGeom>
          <a:noFill/>
        </p:spPr>
        <p:txBody>
          <a:bodyPr wrap="square" rtlCol="0">
            <a:spAutoFit/>
          </a:bodyPr>
          <a:lstStyle/>
          <a:p>
            <a:pPr algn="ctr"/>
            <a:r>
              <a:rPr lang="en-US" sz="3600" dirty="0" smtClean="0"/>
              <a:t>89</a:t>
            </a:r>
            <a:endParaRPr lang="en-US" sz="3600" dirty="0"/>
          </a:p>
        </p:txBody>
      </p:sp>
      <p:sp>
        <p:nvSpPr>
          <p:cNvPr id="12" name="TextBox 11"/>
          <p:cNvSpPr txBox="1"/>
          <p:nvPr/>
        </p:nvSpPr>
        <p:spPr>
          <a:xfrm>
            <a:off x="5556693" y="4029715"/>
            <a:ext cx="1034730" cy="646331"/>
          </a:xfrm>
          <a:prstGeom prst="rect">
            <a:avLst/>
          </a:prstGeom>
          <a:noFill/>
        </p:spPr>
        <p:txBody>
          <a:bodyPr wrap="square" rtlCol="0">
            <a:spAutoFit/>
          </a:bodyPr>
          <a:lstStyle/>
          <a:p>
            <a:pPr algn="ctr"/>
            <a:r>
              <a:rPr lang="en-US" sz="3600" dirty="0" smtClean="0"/>
              <a:t>901</a:t>
            </a:r>
            <a:endParaRPr lang="en-US" sz="3600" dirty="0"/>
          </a:p>
        </p:txBody>
      </p:sp>
      <p:sp>
        <p:nvSpPr>
          <p:cNvPr id="13" name="TextBox 12"/>
          <p:cNvSpPr txBox="1"/>
          <p:nvPr/>
        </p:nvSpPr>
        <p:spPr>
          <a:xfrm>
            <a:off x="3620330" y="5014182"/>
            <a:ext cx="1034730" cy="646331"/>
          </a:xfrm>
          <a:prstGeom prst="rect">
            <a:avLst/>
          </a:prstGeom>
          <a:noFill/>
        </p:spPr>
        <p:txBody>
          <a:bodyPr wrap="square" rtlCol="0">
            <a:spAutoFit/>
          </a:bodyPr>
          <a:lstStyle/>
          <a:p>
            <a:pPr algn="ctr"/>
            <a:r>
              <a:rPr lang="en-US" sz="3600" dirty="0" smtClean="0"/>
              <a:t>98</a:t>
            </a:r>
            <a:endParaRPr lang="en-US" sz="3600" dirty="0"/>
          </a:p>
        </p:txBody>
      </p:sp>
      <p:sp>
        <p:nvSpPr>
          <p:cNvPr id="14" name="TextBox 13"/>
          <p:cNvSpPr txBox="1"/>
          <p:nvPr/>
        </p:nvSpPr>
        <p:spPr>
          <a:xfrm>
            <a:off x="5556693" y="5014182"/>
            <a:ext cx="1034730" cy="646331"/>
          </a:xfrm>
          <a:prstGeom prst="rect">
            <a:avLst/>
          </a:prstGeom>
          <a:noFill/>
        </p:spPr>
        <p:txBody>
          <a:bodyPr wrap="square" rtlCol="0">
            <a:spAutoFit/>
          </a:bodyPr>
          <a:lstStyle/>
          <a:p>
            <a:pPr algn="ctr"/>
            <a:r>
              <a:rPr lang="en-US" sz="3600" dirty="0" smtClean="0"/>
              <a:t>902</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ppt_w</p:attrName>
                                        </p:attrNameLst>
                                      </p:cBhvr>
                                      <p:tavLst>
                                        <p:tav tm="0" fmla="#ppt_w*sin(2.5*pi*$)">
                                          <p:val>
                                            <p:fltVal val="0"/>
                                          </p:val>
                                        </p:tav>
                                        <p:tav tm="100000">
                                          <p:val>
                                            <p:fltVal val="1"/>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anim calcmode="lin" valueType="num">
                                      <p:cBhvr>
                                        <p:cTn id="22" dur="2000" fill="hold"/>
                                        <p:tgtEl>
                                          <p:spTgt spid="8"/>
                                        </p:tgtEl>
                                        <p:attrNameLst>
                                          <p:attrName>ppt_w</p:attrName>
                                        </p:attrNameLst>
                                      </p:cBhvr>
                                      <p:tavLst>
                                        <p:tav tm="0" fmla="#ppt_w*sin(2.5*pi*$)">
                                          <p:val>
                                            <p:fltVal val="0"/>
                                          </p:val>
                                        </p:tav>
                                        <p:tav tm="100000">
                                          <p:val>
                                            <p:fltVal val="1"/>
                                          </p:val>
                                        </p:tav>
                                      </p:tavLst>
                                    </p:anim>
                                    <p:anim calcmode="lin" valueType="num">
                                      <p:cBhvr>
                                        <p:cTn id="23"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anim calcmode="lin" valueType="num">
                                      <p:cBhvr>
                                        <p:cTn id="29" dur="2000" fill="hold"/>
                                        <p:tgtEl>
                                          <p:spTgt spid="9"/>
                                        </p:tgtEl>
                                        <p:attrNameLst>
                                          <p:attrName>ppt_w</p:attrName>
                                        </p:attrNameLst>
                                      </p:cBhvr>
                                      <p:tavLst>
                                        <p:tav tm="0" fmla="#ppt_w*sin(2.5*pi*$)">
                                          <p:val>
                                            <p:fltVal val="0"/>
                                          </p:val>
                                        </p:tav>
                                        <p:tav tm="100000">
                                          <p:val>
                                            <p:fltVal val="1"/>
                                          </p:val>
                                        </p:tav>
                                      </p:tavLst>
                                    </p:anim>
                                    <p:anim calcmode="lin" valueType="num">
                                      <p:cBhvr>
                                        <p:cTn id="30"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anim calcmode="lin" valueType="num">
                                      <p:cBhvr>
                                        <p:cTn id="36" dur="2000" fill="hold"/>
                                        <p:tgtEl>
                                          <p:spTgt spid="10"/>
                                        </p:tgtEl>
                                        <p:attrNameLst>
                                          <p:attrName>ppt_w</p:attrName>
                                        </p:attrNameLst>
                                      </p:cBhvr>
                                      <p:tavLst>
                                        <p:tav tm="0" fmla="#ppt_w*sin(2.5*pi*$)">
                                          <p:val>
                                            <p:fltVal val="0"/>
                                          </p:val>
                                        </p:tav>
                                        <p:tav tm="100000">
                                          <p:val>
                                            <p:fltVal val="1"/>
                                          </p:val>
                                        </p:tav>
                                      </p:tavLst>
                                    </p:anim>
                                    <p:anim calcmode="lin" valueType="num">
                                      <p:cBhvr>
                                        <p:cTn id="3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2000"/>
                                        <p:tgtEl>
                                          <p:spTgt spid="11"/>
                                        </p:tgtEl>
                                      </p:cBhvr>
                                    </p:animEffect>
                                    <p:anim calcmode="lin" valueType="num">
                                      <p:cBhvr>
                                        <p:cTn id="43" dur="2000" fill="hold"/>
                                        <p:tgtEl>
                                          <p:spTgt spid="11"/>
                                        </p:tgtEl>
                                        <p:attrNameLst>
                                          <p:attrName>ppt_w</p:attrName>
                                        </p:attrNameLst>
                                      </p:cBhvr>
                                      <p:tavLst>
                                        <p:tav tm="0" fmla="#ppt_w*sin(2.5*pi*$)">
                                          <p:val>
                                            <p:fltVal val="0"/>
                                          </p:val>
                                        </p:tav>
                                        <p:tav tm="100000">
                                          <p:val>
                                            <p:fltVal val="1"/>
                                          </p:val>
                                        </p:tav>
                                      </p:tavLst>
                                    </p:anim>
                                    <p:anim calcmode="lin" valueType="num">
                                      <p:cBhvr>
                                        <p:cTn id="44"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000"/>
                                        <p:tgtEl>
                                          <p:spTgt spid="12"/>
                                        </p:tgtEl>
                                      </p:cBhvr>
                                    </p:animEffect>
                                    <p:anim calcmode="lin" valueType="num">
                                      <p:cBhvr>
                                        <p:cTn id="50" dur="2000" fill="hold"/>
                                        <p:tgtEl>
                                          <p:spTgt spid="12"/>
                                        </p:tgtEl>
                                        <p:attrNameLst>
                                          <p:attrName>ppt_w</p:attrName>
                                        </p:attrNameLst>
                                      </p:cBhvr>
                                      <p:tavLst>
                                        <p:tav tm="0" fmla="#ppt_w*sin(2.5*pi*$)">
                                          <p:val>
                                            <p:fltVal val="0"/>
                                          </p:val>
                                        </p:tav>
                                        <p:tav tm="100000">
                                          <p:val>
                                            <p:fltVal val="1"/>
                                          </p:val>
                                        </p:tav>
                                      </p:tavLst>
                                    </p:anim>
                                    <p:anim calcmode="lin" valueType="num">
                                      <p:cBhvr>
                                        <p:cTn id="51"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2000"/>
                                        <p:tgtEl>
                                          <p:spTgt spid="13"/>
                                        </p:tgtEl>
                                      </p:cBhvr>
                                    </p:animEffect>
                                    <p:anim calcmode="lin" valueType="num">
                                      <p:cBhvr>
                                        <p:cTn id="57" dur="2000" fill="hold"/>
                                        <p:tgtEl>
                                          <p:spTgt spid="13"/>
                                        </p:tgtEl>
                                        <p:attrNameLst>
                                          <p:attrName>ppt_w</p:attrName>
                                        </p:attrNameLst>
                                      </p:cBhvr>
                                      <p:tavLst>
                                        <p:tav tm="0" fmla="#ppt_w*sin(2.5*pi*$)">
                                          <p:val>
                                            <p:fltVal val="0"/>
                                          </p:val>
                                        </p:tav>
                                        <p:tav tm="100000">
                                          <p:val>
                                            <p:fltVal val="1"/>
                                          </p:val>
                                        </p:tav>
                                      </p:tavLst>
                                    </p:anim>
                                    <p:anim calcmode="lin" valueType="num">
                                      <p:cBhvr>
                                        <p:cTn id="58"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2000"/>
                                        <p:tgtEl>
                                          <p:spTgt spid="14"/>
                                        </p:tgtEl>
                                      </p:cBhvr>
                                    </p:animEffect>
                                    <p:anim calcmode="lin" valueType="num">
                                      <p:cBhvr>
                                        <p:cTn id="64" dur="2000" fill="hold"/>
                                        <p:tgtEl>
                                          <p:spTgt spid="14"/>
                                        </p:tgtEl>
                                        <p:attrNameLst>
                                          <p:attrName>ppt_w</p:attrName>
                                        </p:attrNameLst>
                                      </p:cBhvr>
                                      <p:tavLst>
                                        <p:tav tm="0" fmla="#ppt_w*sin(2.5*pi*$)">
                                          <p:val>
                                            <p:fltVal val="0"/>
                                          </p:val>
                                        </p:tav>
                                        <p:tav tm="100000">
                                          <p:val>
                                            <p:fltVal val="1"/>
                                          </p:val>
                                        </p:tav>
                                      </p:tavLst>
                                    </p:anim>
                                    <p:anim calcmode="lin" valueType="num">
                                      <p:cBhvr>
                                        <p:cTn id="65"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sz="3200" dirty="0" smtClean="0"/>
              <a:t>Given that the woman received a positive test result, what is the probability that she actually has breast cancer?</a:t>
            </a:r>
          </a:p>
          <a:p>
            <a:pPr>
              <a:buNone/>
            </a:pPr>
            <a:endParaRPr lang="en-US" sz="3200" dirty="0" smtClean="0"/>
          </a:p>
          <a:p>
            <a:pPr>
              <a:buNone/>
            </a:pPr>
            <a:r>
              <a:rPr lang="en-US" sz="3200" dirty="0" smtClean="0"/>
              <a:t>P(BC | Test Positive)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91567843"/>
              </p:ext>
            </p:extLst>
          </p:nvPr>
        </p:nvGraphicFramePr>
        <p:xfrm>
          <a:off x="1268730" y="1844801"/>
          <a:ext cx="7536944" cy="3965452"/>
        </p:xfrm>
        <a:graphic>
          <a:graphicData uri="http://schemas.openxmlformats.org/drawingml/2006/table">
            <a:tbl>
              <a:tblPr firstRow="1" bandRow="1">
                <a:tableStyleId>{5C22544A-7EE6-4342-B048-85BDC9FD1C3A}</a:tableStyleId>
              </a:tblPr>
              <a:tblGrid>
                <a:gridCol w="1884236"/>
                <a:gridCol w="1884236"/>
                <a:gridCol w="1884236"/>
                <a:gridCol w="1884236"/>
              </a:tblGrid>
              <a:tr h="991363">
                <a:tc>
                  <a:txBody>
                    <a:bodyPr/>
                    <a:lstStyle/>
                    <a:p>
                      <a:endParaRPr lang="en-US" sz="2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Positive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Negative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Total</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Have</a:t>
                      </a:r>
                      <a:r>
                        <a:rPr lang="en-US" sz="2600" b="1" baseline="0" dirty="0" smtClean="0">
                          <a:solidFill>
                            <a:schemeClr val="bg1"/>
                          </a:solidFill>
                        </a:rPr>
                        <a:t> BC</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Don’t have</a:t>
                      </a:r>
                    </a:p>
                    <a:p>
                      <a:r>
                        <a:rPr lang="en-US" sz="2600" b="1" dirty="0" smtClean="0">
                          <a:solidFill>
                            <a:schemeClr val="bg1"/>
                          </a:solidFill>
                        </a:rPr>
                        <a:t>BC</a:t>
                      </a:r>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Total</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6" name="TextBox 5"/>
          <p:cNvSpPr txBox="1"/>
          <p:nvPr/>
        </p:nvSpPr>
        <p:spPr>
          <a:xfrm>
            <a:off x="7182248" y="5025612"/>
            <a:ext cx="1242529" cy="646331"/>
          </a:xfrm>
          <a:prstGeom prst="rect">
            <a:avLst/>
          </a:prstGeom>
          <a:noFill/>
        </p:spPr>
        <p:txBody>
          <a:bodyPr wrap="square" rtlCol="0">
            <a:spAutoFit/>
          </a:bodyPr>
          <a:lstStyle/>
          <a:p>
            <a:pPr algn="ctr"/>
            <a:r>
              <a:rPr lang="en-US" sz="3600" dirty="0" smtClean="0"/>
              <a:t>1000</a:t>
            </a:r>
            <a:endParaRPr lang="en-US" sz="3600" dirty="0"/>
          </a:p>
        </p:txBody>
      </p:sp>
      <p:sp>
        <p:nvSpPr>
          <p:cNvPr id="7" name="TextBox 6"/>
          <p:cNvSpPr txBox="1"/>
          <p:nvPr/>
        </p:nvSpPr>
        <p:spPr>
          <a:xfrm>
            <a:off x="7397362" y="3016381"/>
            <a:ext cx="807931" cy="646331"/>
          </a:xfrm>
          <a:prstGeom prst="rect">
            <a:avLst/>
          </a:prstGeom>
          <a:noFill/>
        </p:spPr>
        <p:txBody>
          <a:bodyPr wrap="square" rtlCol="0">
            <a:spAutoFit/>
          </a:bodyPr>
          <a:lstStyle/>
          <a:p>
            <a:pPr algn="ctr"/>
            <a:r>
              <a:rPr lang="en-US" sz="3600" dirty="0" smtClean="0"/>
              <a:t>10</a:t>
            </a:r>
            <a:endParaRPr lang="en-US" sz="3600" dirty="0"/>
          </a:p>
        </p:txBody>
      </p:sp>
      <p:sp>
        <p:nvSpPr>
          <p:cNvPr id="8" name="TextBox 7"/>
          <p:cNvSpPr txBox="1"/>
          <p:nvPr/>
        </p:nvSpPr>
        <p:spPr>
          <a:xfrm>
            <a:off x="7323350" y="4041145"/>
            <a:ext cx="1090129" cy="646331"/>
          </a:xfrm>
          <a:prstGeom prst="rect">
            <a:avLst/>
          </a:prstGeom>
          <a:noFill/>
        </p:spPr>
        <p:txBody>
          <a:bodyPr wrap="square" rtlCol="0">
            <a:spAutoFit/>
          </a:bodyPr>
          <a:lstStyle/>
          <a:p>
            <a:pPr algn="ctr"/>
            <a:r>
              <a:rPr lang="en-US" sz="3600" dirty="0" smtClean="0"/>
              <a:t>990</a:t>
            </a:r>
            <a:endParaRPr lang="en-US" sz="3600" dirty="0"/>
          </a:p>
        </p:txBody>
      </p:sp>
      <p:sp>
        <p:nvSpPr>
          <p:cNvPr id="9" name="TextBox 8"/>
          <p:cNvSpPr txBox="1"/>
          <p:nvPr/>
        </p:nvSpPr>
        <p:spPr>
          <a:xfrm>
            <a:off x="3737383" y="3004951"/>
            <a:ext cx="807931" cy="646331"/>
          </a:xfrm>
          <a:prstGeom prst="rect">
            <a:avLst/>
          </a:prstGeom>
          <a:noFill/>
        </p:spPr>
        <p:txBody>
          <a:bodyPr wrap="square" rtlCol="0">
            <a:spAutoFit/>
          </a:bodyPr>
          <a:lstStyle/>
          <a:p>
            <a:pPr algn="ctr"/>
            <a:r>
              <a:rPr lang="en-US" sz="3600" dirty="0" smtClean="0"/>
              <a:t>9</a:t>
            </a:r>
            <a:endParaRPr lang="en-US" sz="3600" dirty="0"/>
          </a:p>
        </p:txBody>
      </p:sp>
      <p:sp>
        <p:nvSpPr>
          <p:cNvPr id="10" name="TextBox 9"/>
          <p:cNvSpPr txBox="1"/>
          <p:nvPr/>
        </p:nvSpPr>
        <p:spPr>
          <a:xfrm>
            <a:off x="5626712" y="3004951"/>
            <a:ext cx="807931" cy="646331"/>
          </a:xfrm>
          <a:prstGeom prst="rect">
            <a:avLst/>
          </a:prstGeom>
          <a:noFill/>
        </p:spPr>
        <p:txBody>
          <a:bodyPr wrap="square" rtlCol="0">
            <a:spAutoFit/>
          </a:bodyPr>
          <a:lstStyle/>
          <a:p>
            <a:pPr algn="ctr"/>
            <a:r>
              <a:rPr lang="en-US" sz="3600" dirty="0" smtClean="0"/>
              <a:t>1</a:t>
            </a:r>
            <a:endParaRPr lang="en-US" sz="3600" dirty="0"/>
          </a:p>
        </p:txBody>
      </p:sp>
      <p:sp>
        <p:nvSpPr>
          <p:cNvPr id="11" name="TextBox 10"/>
          <p:cNvSpPr txBox="1"/>
          <p:nvPr/>
        </p:nvSpPr>
        <p:spPr>
          <a:xfrm>
            <a:off x="3737383" y="4029715"/>
            <a:ext cx="807931" cy="646331"/>
          </a:xfrm>
          <a:prstGeom prst="rect">
            <a:avLst/>
          </a:prstGeom>
          <a:noFill/>
        </p:spPr>
        <p:txBody>
          <a:bodyPr wrap="square" rtlCol="0">
            <a:spAutoFit/>
          </a:bodyPr>
          <a:lstStyle/>
          <a:p>
            <a:pPr algn="ctr"/>
            <a:r>
              <a:rPr lang="en-US" sz="3600" dirty="0" smtClean="0"/>
              <a:t>89</a:t>
            </a:r>
            <a:endParaRPr lang="en-US" sz="3600" dirty="0"/>
          </a:p>
        </p:txBody>
      </p:sp>
      <p:sp>
        <p:nvSpPr>
          <p:cNvPr id="12" name="TextBox 11"/>
          <p:cNvSpPr txBox="1"/>
          <p:nvPr/>
        </p:nvSpPr>
        <p:spPr>
          <a:xfrm>
            <a:off x="5556693" y="4029715"/>
            <a:ext cx="1034730" cy="646331"/>
          </a:xfrm>
          <a:prstGeom prst="rect">
            <a:avLst/>
          </a:prstGeom>
          <a:noFill/>
        </p:spPr>
        <p:txBody>
          <a:bodyPr wrap="square" rtlCol="0">
            <a:spAutoFit/>
          </a:bodyPr>
          <a:lstStyle/>
          <a:p>
            <a:pPr algn="ctr"/>
            <a:r>
              <a:rPr lang="en-US" sz="3600" dirty="0" smtClean="0"/>
              <a:t>901</a:t>
            </a:r>
            <a:endParaRPr lang="en-US" sz="3600" dirty="0"/>
          </a:p>
        </p:txBody>
      </p:sp>
      <p:sp>
        <p:nvSpPr>
          <p:cNvPr id="13" name="TextBox 12"/>
          <p:cNvSpPr txBox="1"/>
          <p:nvPr/>
        </p:nvSpPr>
        <p:spPr>
          <a:xfrm>
            <a:off x="3620330" y="5014182"/>
            <a:ext cx="1034730" cy="646331"/>
          </a:xfrm>
          <a:prstGeom prst="rect">
            <a:avLst/>
          </a:prstGeom>
          <a:noFill/>
        </p:spPr>
        <p:txBody>
          <a:bodyPr wrap="square" rtlCol="0">
            <a:spAutoFit/>
          </a:bodyPr>
          <a:lstStyle/>
          <a:p>
            <a:pPr algn="ctr"/>
            <a:r>
              <a:rPr lang="en-US" sz="3600" dirty="0" smtClean="0"/>
              <a:t>98</a:t>
            </a:r>
            <a:endParaRPr lang="en-US" sz="3600" dirty="0"/>
          </a:p>
        </p:txBody>
      </p:sp>
      <p:sp>
        <p:nvSpPr>
          <p:cNvPr id="14" name="TextBox 13"/>
          <p:cNvSpPr txBox="1"/>
          <p:nvPr/>
        </p:nvSpPr>
        <p:spPr>
          <a:xfrm>
            <a:off x="5556693" y="5014182"/>
            <a:ext cx="1034730" cy="646331"/>
          </a:xfrm>
          <a:prstGeom prst="rect">
            <a:avLst/>
          </a:prstGeom>
          <a:noFill/>
        </p:spPr>
        <p:txBody>
          <a:bodyPr wrap="square" rtlCol="0">
            <a:spAutoFit/>
          </a:bodyPr>
          <a:lstStyle/>
          <a:p>
            <a:pPr algn="ctr"/>
            <a:r>
              <a:rPr lang="en-US" sz="3600" dirty="0" smtClean="0"/>
              <a:t>902</a:t>
            </a:r>
            <a:endParaRPr lang="en-US" sz="3600" dirty="0"/>
          </a:p>
        </p:txBody>
      </p:sp>
      <p:sp>
        <p:nvSpPr>
          <p:cNvPr id="5" name="Rectangle 4"/>
          <p:cNvSpPr/>
          <p:nvPr/>
        </p:nvSpPr>
        <p:spPr>
          <a:xfrm>
            <a:off x="3166110" y="1623060"/>
            <a:ext cx="1828800" cy="4411980"/>
          </a:xfrm>
          <a:prstGeom prst="rect">
            <a:avLst/>
          </a:prstGeom>
          <a:noFill/>
          <a:ln w="762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109210" y="1623060"/>
            <a:ext cx="3577590" cy="44119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295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sz="3200" dirty="0" smtClean="0"/>
              <a:t>Given that the woman received a positive test result, what is the probability that she actually has breast cancer?</a:t>
            </a:r>
          </a:p>
          <a:p>
            <a:pPr>
              <a:buNone/>
            </a:pPr>
            <a:endParaRPr lang="en-US" sz="3200" dirty="0" smtClean="0"/>
          </a:p>
          <a:p>
            <a:pPr>
              <a:buNone/>
            </a:pPr>
            <a:r>
              <a:rPr lang="en-US" sz="3200" dirty="0" smtClean="0"/>
              <a:t>P(BC | Test Positive) = 9/98 </a:t>
            </a:r>
            <a:r>
              <a:rPr lang="en-US" sz="3200" dirty="0" smtClean="0">
                <a:sym typeface="Symbol" panose="05050102010706020507" pitchFamily="18" charset="2"/>
              </a:rPr>
              <a:t></a:t>
            </a:r>
            <a:r>
              <a:rPr lang="en-US" sz="3200" dirty="0" smtClean="0"/>
              <a:t> 0.091 = 9.1%</a:t>
            </a:r>
          </a:p>
          <a:p>
            <a:pPr>
              <a:buNone/>
            </a:pPr>
            <a:endParaRPr lang="en-US" dirty="0"/>
          </a:p>
        </p:txBody>
      </p:sp>
      <p:sp>
        <p:nvSpPr>
          <p:cNvPr id="4" name="Rectangle 3"/>
          <p:cNvSpPr/>
          <p:nvPr/>
        </p:nvSpPr>
        <p:spPr>
          <a:xfrm>
            <a:off x="3094088" y="5073134"/>
            <a:ext cx="2403742" cy="830997"/>
          </a:xfrm>
          <a:prstGeom prst="rect">
            <a:avLst/>
          </a:prstGeom>
        </p:spPr>
        <p:txBody>
          <a:bodyPr wrap="square">
            <a:spAutoFit/>
          </a:bodyPr>
          <a:lstStyle/>
          <a:p>
            <a:pPr algn="ctr">
              <a:buNone/>
            </a:pPr>
            <a:r>
              <a:rPr lang="en-US" sz="4800" b="1" dirty="0"/>
              <a:t>WOW!</a:t>
            </a:r>
          </a:p>
        </p:txBody>
      </p:sp>
    </p:spTree>
    <p:extLst>
      <p:ext uri="{BB962C8B-B14F-4D97-AF65-F5344CB8AC3E}">
        <p14:creationId xmlns:p14="http://schemas.microsoft.com/office/powerpoint/2010/main" val="2856560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pic>
        <p:nvPicPr>
          <p:cNvPr id="6" name="Content Placeholder 5" descr="the-incredibles.jpg"/>
          <p:cNvPicPr>
            <a:picLocks noGrp="1" noChangeAspect="1"/>
          </p:cNvPicPr>
          <p:nvPr>
            <p:ph idx="1"/>
          </p:nvPr>
        </p:nvPicPr>
        <p:blipFill>
          <a:blip r:embed="rId2"/>
          <a:stretch>
            <a:fillRect/>
          </a:stretch>
        </p:blipFill>
        <p:spPr>
          <a:xfrm>
            <a:off x="2004140" y="1846263"/>
            <a:ext cx="5180169" cy="402272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rmAutofit/>
          </a:bodyPr>
          <a:lstStyle/>
          <a:p>
            <a:pPr>
              <a:buNone/>
            </a:pPr>
            <a:r>
              <a:rPr lang="en-US" sz="3200" dirty="0" smtClean="0"/>
              <a:t>Given your choice of the following, what superpower would you like to have?</a:t>
            </a:r>
          </a:p>
          <a:p>
            <a:pPr lvl="1">
              <a:buFont typeface="Wingdings" charset="2"/>
              <a:buChar char="²"/>
            </a:pPr>
            <a:r>
              <a:rPr lang="en-US" sz="3000" dirty="0" smtClean="0"/>
              <a:t>Super Strength</a:t>
            </a:r>
          </a:p>
          <a:p>
            <a:pPr lvl="1">
              <a:buFont typeface="Wingdings" charset="2"/>
              <a:buChar char="²"/>
            </a:pPr>
            <a:r>
              <a:rPr lang="en-US" sz="3000" dirty="0" smtClean="0"/>
              <a:t>Fly</a:t>
            </a:r>
          </a:p>
          <a:p>
            <a:pPr lvl="1">
              <a:buFont typeface="Wingdings" charset="2"/>
              <a:buChar char="²"/>
            </a:pPr>
            <a:r>
              <a:rPr lang="en-US" sz="3000" dirty="0" smtClean="0"/>
              <a:t>Telepathy</a:t>
            </a:r>
          </a:p>
          <a:p>
            <a:pPr lvl="1">
              <a:buFont typeface="Wingdings" charset="2"/>
              <a:buChar char="²"/>
            </a:pPr>
            <a:r>
              <a:rPr lang="en-US" sz="3000" dirty="0" smtClean="0"/>
              <a:t>Freeze Time</a:t>
            </a:r>
          </a:p>
          <a:p>
            <a:pPr lvl="1">
              <a:buFont typeface="Wingdings" charset="2"/>
              <a:buChar char="²"/>
            </a:pPr>
            <a:r>
              <a:rPr lang="en-US" sz="3000" dirty="0" smtClean="0"/>
              <a:t>Invisibility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71354745"/>
              </p:ext>
            </p:extLst>
          </p:nvPr>
        </p:nvGraphicFramePr>
        <p:xfrm>
          <a:off x="965988" y="2011682"/>
          <a:ext cx="7212023" cy="4095034"/>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dirty="0" smtClean="0"/>
              <a:t>What interesting questions could we ask?</a:t>
            </a:r>
          </a:p>
          <a:p>
            <a:pPr>
              <a:buNone/>
            </a:pPr>
            <a:endParaRPr lang="en-US" sz="1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pic>
        <p:nvPicPr>
          <p:cNvPr id="4" name="Picture 3" descr="Screen shot 2013-11-05 at 11.51.26 PM.png"/>
          <p:cNvPicPr>
            <a:picLocks noChangeAspect="1"/>
          </p:cNvPicPr>
          <p:nvPr/>
        </p:nvPicPr>
        <p:blipFill>
          <a:blip r:embed="rId3"/>
          <a:stretch>
            <a:fillRect/>
          </a:stretch>
        </p:blipFill>
        <p:spPr>
          <a:xfrm>
            <a:off x="1269723" y="1889388"/>
            <a:ext cx="6604554" cy="3079224"/>
          </a:xfrm>
          <a:prstGeom prst="rect">
            <a:avLst/>
          </a:prstGeom>
        </p:spPr>
      </p:pic>
      <p:sp>
        <p:nvSpPr>
          <p:cNvPr id="6" name="TextBox 5"/>
          <p:cNvSpPr txBox="1"/>
          <p:nvPr/>
        </p:nvSpPr>
        <p:spPr>
          <a:xfrm>
            <a:off x="457201" y="5221410"/>
            <a:ext cx="8229599" cy="1077218"/>
          </a:xfrm>
          <a:prstGeom prst="rect">
            <a:avLst/>
          </a:prstGeom>
          <a:noFill/>
        </p:spPr>
        <p:txBody>
          <a:bodyPr wrap="square" rtlCol="0">
            <a:spAutoFit/>
          </a:bodyPr>
          <a:lstStyle/>
          <a:p>
            <a:pPr algn="ctr"/>
            <a:r>
              <a:rPr lang="en-US" sz="3200" dirty="0" smtClean="0"/>
              <a:t>Which strategy is best: </a:t>
            </a:r>
          </a:p>
          <a:p>
            <a:pPr algn="ctr"/>
            <a:r>
              <a:rPr lang="en-US" sz="3200" dirty="0" smtClean="0"/>
              <a:t>stay, switch, or it doesn’t matter?</a:t>
            </a: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b="1" dirty="0" smtClean="0">
                <a:solidFill>
                  <a:srgbClr val="D16349"/>
                </a:solidFill>
              </a:rPr>
              <a:t>An interesting question:</a:t>
            </a:r>
          </a:p>
          <a:p>
            <a:pPr>
              <a:buNone/>
            </a:pPr>
            <a:r>
              <a:rPr lang="en-US" sz="3200" dirty="0" smtClean="0"/>
              <a:t>Do women and men think the same way about superpowers?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b="1" dirty="0" smtClean="0">
                <a:solidFill>
                  <a:srgbClr val="D16349"/>
                </a:solidFill>
              </a:rPr>
              <a:t>A question of independence:</a:t>
            </a:r>
            <a:endParaRPr lang="en-US" sz="3200" dirty="0" smtClean="0">
              <a:solidFill>
                <a:srgbClr val="D16349"/>
              </a:solidFill>
            </a:endParaRPr>
          </a:p>
          <a:p>
            <a:pPr>
              <a:buNone/>
            </a:pPr>
            <a:r>
              <a:rPr lang="en-US" sz="3200" dirty="0" smtClean="0"/>
              <a:t>Two events are independent if the probability that one occurs does not change given that the other has occurred.</a:t>
            </a:r>
          </a:p>
          <a:p>
            <a:pPr>
              <a:buNone/>
            </a:pPr>
            <a:endParaRPr lang="en-US" sz="1400" dirty="0" smtClean="0"/>
          </a:p>
          <a:p>
            <a:pPr>
              <a:buNone/>
            </a:pPr>
            <a:r>
              <a:rPr lang="en-US" sz="3200" dirty="0" smtClean="0"/>
              <a:t>That is, if knowing someone is female doesn’t change the probability that they prefer telepathy, then being female and preferring telepathy are independent.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b="1" dirty="0" smtClean="0">
                <a:solidFill>
                  <a:srgbClr val="D16349"/>
                </a:solidFill>
              </a:rPr>
              <a:t>An interesting question restated:</a:t>
            </a:r>
            <a:endParaRPr lang="en-US" sz="3200" dirty="0" smtClean="0">
              <a:solidFill>
                <a:srgbClr val="D16349"/>
              </a:solidFill>
            </a:endParaRPr>
          </a:p>
          <a:p>
            <a:pPr>
              <a:buNone/>
            </a:pPr>
            <a:r>
              <a:rPr lang="en-US" sz="3200" dirty="0" smtClean="0"/>
              <a:t>Is preferring telepathy independent of being female?</a:t>
            </a:r>
          </a:p>
          <a:p>
            <a:pPr>
              <a:buNone/>
            </a:pP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marL="0" indent="0">
              <a:buNone/>
            </a:pPr>
            <a:r>
              <a:rPr lang="en-US" sz="3200" dirty="0" smtClean="0"/>
              <a:t>What percent of all students prefer telepathy? </a:t>
            </a:r>
          </a:p>
          <a:p>
            <a:pPr>
              <a:buNone/>
            </a:pPr>
            <a:r>
              <a:rPr lang="en-US" sz="3200" b="1" dirty="0" err="1" smtClean="0"/>
              <a:t>P(Telepathy</a:t>
            </a:r>
            <a:r>
              <a:rPr lang="en-US" sz="3200" b="1" dirty="0" smtClean="0"/>
              <a:t>) = </a:t>
            </a:r>
          </a:p>
          <a:p>
            <a:pPr>
              <a:buNone/>
            </a:pPr>
            <a:endParaRPr lang="en-US" sz="3200" b="1" dirty="0" smtClean="0"/>
          </a:p>
          <a:p>
            <a:pPr marL="0" indent="0">
              <a:buNone/>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nvGraphicFramePr>
        <p:xfrm>
          <a:off x="965988" y="2011682"/>
          <a:ext cx="7212023" cy="4095034"/>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Rectangle 2"/>
          <p:cNvSpPr/>
          <p:nvPr/>
        </p:nvSpPr>
        <p:spPr>
          <a:xfrm>
            <a:off x="6543521" y="1889048"/>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097530" y="1737361"/>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327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09086041"/>
              </p:ext>
            </p:extLst>
          </p:nvPr>
        </p:nvGraphicFramePr>
        <p:xfrm>
          <a:off x="965988" y="2011682"/>
          <a:ext cx="7212023" cy="4095034"/>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b="1" dirty="0" smtClean="0">
                          <a:solidFill>
                            <a:srgbClr val="FF0000"/>
                          </a:solidFill>
                        </a:rPr>
                        <a:t>54</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b="1" dirty="0" smtClean="0">
                          <a:solidFill>
                            <a:srgbClr val="FF0000"/>
                          </a:solidFill>
                        </a:rPr>
                        <a:t>209</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bl>
          </a:graphicData>
        </a:graphic>
      </p:graphicFrame>
      <p:sp>
        <p:nvSpPr>
          <p:cNvPr id="6" name="Rectangle 5"/>
          <p:cNvSpPr/>
          <p:nvPr/>
        </p:nvSpPr>
        <p:spPr>
          <a:xfrm>
            <a:off x="3097530" y="1737361"/>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6"/>
          <p:cNvSpPr/>
          <p:nvPr/>
        </p:nvSpPr>
        <p:spPr>
          <a:xfrm>
            <a:off x="6543521" y="1889048"/>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90490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marL="0" indent="0">
              <a:buNone/>
            </a:pPr>
            <a:r>
              <a:rPr lang="en-US" sz="3200" dirty="0" smtClean="0"/>
              <a:t>What percent of all students prefer telepathy? </a:t>
            </a:r>
          </a:p>
          <a:p>
            <a:pPr>
              <a:buNone/>
            </a:pPr>
            <a:r>
              <a:rPr lang="en-US" sz="3200" b="1" dirty="0" smtClean="0"/>
              <a:t>P(Telepathy) =</a:t>
            </a:r>
          </a:p>
          <a:p>
            <a:pPr>
              <a:buNone/>
            </a:pPr>
            <a:endParaRPr lang="en-US" sz="3200" b="1" dirty="0" smtClean="0"/>
          </a:p>
          <a:p>
            <a:pPr marL="0" indent="0">
              <a:buNone/>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
        <p:nvSpPr>
          <p:cNvPr id="4" name="TextBox 3"/>
          <p:cNvSpPr txBox="1"/>
          <p:nvPr/>
        </p:nvSpPr>
        <p:spPr>
          <a:xfrm>
            <a:off x="3257550" y="2846070"/>
            <a:ext cx="2914650" cy="584775"/>
          </a:xfrm>
          <a:prstGeom prst="rect">
            <a:avLst/>
          </a:prstGeom>
          <a:noFill/>
        </p:spPr>
        <p:txBody>
          <a:bodyPr wrap="square" rtlCol="0">
            <a:spAutoFit/>
          </a:bodyPr>
          <a:lstStyle/>
          <a:p>
            <a:r>
              <a:rPr lang="en-US" sz="3200" b="1" dirty="0">
                <a:solidFill>
                  <a:srgbClr val="FF0000"/>
                </a:solidFill>
              </a:rPr>
              <a:t>54/209 </a:t>
            </a:r>
            <a:r>
              <a:rPr lang="en-US" sz="3200" b="1" dirty="0">
                <a:solidFill>
                  <a:srgbClr val="FF0000"/>
                </a:solidFill>
                <a:sym typeface="Symbol" panose="05050102010706020507" pitchFamily="18" charset="2"/>
              </a:rPr>
              <a:t> 0.258</a:t>
            </a:r>
            <a:endParaRPr lang="en-US" sz="3200" dirty="0">
              <a:solidFill>
                <a:srgbClr val="FF0000"/>
              </a:solidFill>
            </a:endParaRPr>
          </a:p>
        </p:txBody>
      </p:sp>
    </p:spTree>
    <p:extLst>
      <p:ext uri="{BB962C8B-B14F-4D97-AF65-F5344CB8AC3E}">
        <p14:creationId xmlns:p14="http://schemas.microsoft.com/office/powerpoint/2010/main" val="108167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nvGraphicFramePr>
        <p:xfrm>
          <a:off x="965988" y="2011682"/>
          <a:ext cx="7212023" cy="4095034"/>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Rectangle 2"/>
          <p:cNvSpPr/>
          <p:nvPr/>
        </p:nvSpPr>
        <p:spPr>
          <a:xfrm>
            <a:off x="3080231" y="1871902"/>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823460" y="1751888"/>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760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48184628"/>
              </p:ext>
            </p:extLst>
          </p:nvPr>
        </p:nvGraphicFramePr>
        <p:xfrm>
          <a:off x="965988" y="2011682"/>
          <a:ext cx="7212023" cy="4095034"/>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b="1" dirty="0" smtClean="0">
                          <a:solidFill>
                            <a:srgbClr val="FF0000"/>
                          </a:solidFill>
                        </a:rPr>
                        <a:t>33</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b="1" dirty="0" smtClean="0">
                          <a:solidFill>
                            <a:srgbClr val="FF0000"/>
                          </a:solidFill>
                        </a:rPr>
                        <a:t>105</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Rectangle 2"/>
          <p:cNvSpPr/>
          <p:nvPr/>
        </p:nvSpPr>
        <p:spPr>
          <a:xfrm>
            <a:off x="3080231" y="1871902"/>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823460" y="1751888"/>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61657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marL="0" indent="0">
              <a:buNone/>
            </a:pPr>
            <a:r>
              <a:rPr lang="en-US" sz="3200" dirty="0" smtClean="0"/>
              <a:t>What percent of all students prefer telepathy? </a:t>
            </a:r>
          </a:p>
          <a:p>
            <a:pPr>
              <a:buNone/>
            </a:pPr>
            <a:r>
              <a:rPr lang="en-US" sz="3200" b="1" dirty="0" smtClean="0"/>
              <a:t>P(Telepathy) =</a:t>
            </a:r>
          </a:p>
          <a:p>
            <a:pPr>
              <a:buNone/>
            </a:pPr>
            <a:endParaRPr lang="en-US" sz="3200" b="1" dirty="0" smtClean="0"/>
          </a:p>
          <a:p>
            <a:pPr marL="0" indent="0">
              <a:buNone/>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
        <p:nvSpPr>
          <p:cNvPr id="4" name="TextBox 3"/>
          <p:cNvSpPr txBox="1"/>
          <p:nvPr/>
        </p:nvSpPr>
        <p:spPr>
          <a:xfrm>
            <a:off x="3257550" y="2846070"/>
            <a:ext cx="2914650" cy="584775"/>
          </a:xfrm>
          <a:prstGeom prst="rect">
            <a:avLst/>
          </a:prstGeom>
          <a:noFill/>
        </p:spPr>
        <p:txBody>
          <a:bodyPr wrap="square" rtlCol="0">
            <a:spAutoFit/>
          </a:bodyPr>
          <a:lstStyle/>
          <a:p>
            <a:r>
              <a:rPr lang="en-US" sz="3200" b="1" dirty="0">
                <a:solidFill>
                  <a:srgbClr val="FF0000"/>
                </a:solidFill>
              </a:rPr>
              <a:t>54/209 </a:t>
            </a:r>
            <a:r>
              <a:rPr lang="en-US" sz="3200" b="1" dirty="0">
                <a:solidFill>
                  <a:srgbClr val="FF0000"/>
                </a:solidFill>
                <a:sym typeface="Symbol" panose="05050102010706020507" pitchFamily="18" charset="2"/>
              </a:rPr>
              <a:t> 0.258</a:t>
            </a:r>
            <a:endParaRPr lang="en-US" sz="3200" dirty="0">
              <a:solidFill>
                <a:srgbClr val="FF0000"/>
              </a:solidFill>
            </a:endParaRPr>
          </a:p>
        </p:txBody>
      </p:sp>
      <p:sp>
        <p:nvSpPr>
          <p:cNvPr id="5" name="TextBox 4"/>
          <p:cNvSpPr txBox="1"/>
          <p:nvPr/>
        </p:nvSpPr>
        <p:spPr>
          <a:xfrm>
            <a:off x="4867275" y="5170170"/>
            <a:ext cx="2914650" cy="584775"/>
          </a:xfrm>
          <a:prstGeom prst="rect">
            <a:avLst/>
          </a:prstGeom>
          <a:noFill/>
        </p:spPr>
        <p:txBody>
          <a:bodyPr wrap="square" rtlCol="0">
            <a:spAutoFit/>
          </a:bodyPr>
          <a:lstStyle/>
          <a:p>
            <a:r>
              <a:rPr lang="en-US" sz="3200" b="1" dirty="0" smtClean="0">
                <a:solidFill>
                  <a:srgbClr val="FF0000"/>
                </a:solidFill>
              </a:rPr>
              <a:t>33/105 </a:t>
            </a:r>
            <a:r>
              <a:rPr lang="en-US" sz="3200" b="1" dirty="0">
                <a:solidFill>
                  <a:srgbClr val="FF0000"/>
                </a:solidFill>
                <a:sym typeface="Symbol" panose="05050102010706020507" pitchFamily="18" charset="2"/>
              </a:rPr>
              <a:t> </a:t>
            </a:r>
            <a:r>
              <a:rPr lang="en-US" sz="3200" b="1" dirty="0" smtClean="0">
                <a:solidFill>
                  <a:srgbClr val="FF0000"/>
                </a:solidFill>
                <a:sym typeface="Symbol" panose="05050102010706020507" pitchFamily="18" charset="2"/>
              </a:rPr>
              <a:t>0.314</a:t>
            </a:r>
            <a:endParaRPr lang="en-US" sz="3200" dirty="0">
              <a:solidFill>
                <a:srgbClr val="FF0000"/>
              </a:solidFill>
            </a:endParaRPr>
          </a:p>
        </p:txBody>
      </p:sp>
    </p:spTree>
    <p:extLst>
      <p:ext uri="{BB962C8B-B14F-4D97-AF65-F5344CB8AC3E}">
        <p14:creationId xmlns:p14="http://schemas.microsoft.com/office/powerpoint/2010/main" val="281893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3200" dirty="0" smtClean="0"/>
              <a:t>Paul </a:t>
            </a:r>
            <a:r>
              <a:rPr lang="en-US" sz="3200" dirty="0" err="1" smtClean="0"/>
              <a:t>Erd</a:t>
            </a:r>
            <a:r>
              <a:rPr lang="en-US" sz="3200" dirty="0" err="1" smtClean="0">
                <a:latin typeface="Calibri" panose="020F0502020204030204" pitchFamily="34" charset="0"/>
              </a:rPr>
              <a:t>ö</a:t>
            </a:r>
            <a:r>
              <a:rPr lang="en-US" sz="3200" dirty="0" err="1" smtClean="0"/>
              <a:t>s</a:t>
            </a:r>
            <a:r>
              <a:rPr lang="en-US" sz="3200" dirty="0" smtClean="0"/>
              <a:t> got this problem wrong.</a:t>
            </a:r>
          </a:p>
          <a:p>
            <a:pPr>
              <a:buNone/>
            </a:pPr>
            <a:endParaRPr lang="en-US" sz="3200" dirty="0" smtClean="0"/>
          </a:p>
          <a:p>
            <a:pPr>
              <a:buNone/>
            </a:pPr>
            <a:r>
              <a:rPr lang="en-US" sz="3200" dirty="0" smtClean="0"/>
              <a:t>And so did I.</a:t>
            </a:r>
          </a:p>
          <a:p>
            <a:pPr>
              <a:buNone/>
            </a:pPr>
            <a:endParaRPr lang="en-US" sz="3200" dirty="0" smtClean="0"/>
          </a:p>
          <a:p>
            <a:pPr>
              <a:buNone/>
            </a:pPr>
            <a:r>
              <a:rPr lang="en-US" sz="3200" dirty="0" smtClean="0"/>
              <a:t>“Do not worry about your difficulties in Probability. I can assure you mine are still greater.”</a:t>
            </a:r>
          </a:p>
          <a:p>
            <a:pPr>
              <a:buNone/>
            </a:pPr>
            <a:r>
              <a:rPr lang="en-US" sz="3200" dirty="0" smtClean="0"/>
              <a:t>- Doug Tyson</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dirty="0" smtClean="0"/>
              <a:t>If </a:t>
            </a:r>
            <a:r>
              <a:rPr lang="en-US" sz="3200" dirty="0" err="1" smtClean="0"/>
              <a:t>P(Telepathy</a:t>
            </a:r>
            <a:r>
              <a:rPr lang="en-US" sz="3200" dirty="0" smtClean="0"/>
              <a:t>) = </a:t>
            </a:r>
            <a:r>
              <a:rPr lang="en-US" sz="3200" dirty="0" err="1" smtClean="0"/>
              <a:t>P(Telepathy</a:t>
            </a:r>
            <a:r>
              <a:rPr lang="en-US" sz="3200" dirty="0" smtClean="0"/>
              <a:t> | Female), then being female is independent of preferring telepathy.</a:t>
            </a:r>
          </a:p>
          <a:p>
            <a:pPr>
              <a:buNone/>
            </a:pPr>
            <a:endParaRPr lang="en-US" sz="3200" dirty="0" smtClean="0"/>
          </a:p>
          <a:p>
            <a:pPr>
              <a:buNone/>
            </a:pPr>
            <a:r>
              <a:rPr lang="en-US" sz="3200" dirty="0" smtClean="0"/>
              <a:t>Is preferring telepathy independent of being a woman?</a:t>
            </a:r>
          </a:p>
          <a:p>
            <a:pPr>
              <a:buNone/>
            </a:pPr>
            <a:endParaRPr lang="en-US" sz="3200" dirty="0" smtClean="0"/>
          </a:p>
          <a:p>
            <a:pPr>
              <a:buNone/>
            </a:pP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pic>
        <p:nvPicPr>
          <p:cNvPr id="4" name="Content Placeholder 3" descr="titanic.jpg"/>
          <p:cNvPicPr>
            <a:picLocks noGrp="1" noChangeAspect="1"/>
          </p:cNvPicPr>
          <p:nvPr>
            <p:ph idx="1"/>
          </p:nvPr>
        </p:nvPicPr>
        <p:blipFill>
          <a:blip r:embed="rId2"/>
          <a:stretch>
            <a:fillRect/>
          </a:stretch>
        </p:blipFill>
        <p:spPr>
          <a:xfrm>
            <a:off x="1912408" y="1846263"/>
            <a:ext cx="5363633" cy="4022725"/>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74676844"/>
              </p:ext>
            </p:extLst>
          </p:nvPr>
        </p:nvGraphicFramePr>
        <p:xfrm>
          <a:off x="758009" y="1908810"/>
          <a:ext cx="7757342" cy="4023361"/>
        </p:xfrm>
        <a:graphic>
          <a:graphicData uri="http://schemas.openxmlformats.org/drawingml/2006/table">
            <a:tbl>
              <a:tblPr firstRow="1" bandRow="1">
                <a:tableStyleId>{5C22544A-7EE6-4342-B048-85BDC9FD1C3A}</a:tableStyleId>
              </a:tblPr>
              <a:tblGrid>
                <a:gridCol w="2194478"/>
                <a:gridCol w="1684192"/>
                <a:gridCol w="1939336"/>
                <a:gridCol w="1939336"/>
              </a:tblGrid>
              <a:tr h="971157">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Survived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Died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First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Second Class</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94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167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Third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151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476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95238524"/>
              </p:ext>
            </p:extLst>
          </p:nvPr>
        </p:nvGraphicFramePr>
        <p:xfrm>
          <a:off x="758009" y="1908810"/>
          <a:ext cx="7757342" cy="4023361"/>
        </p:xfrm>
        <a:graphic>
          <a:graphicData uri="http://schemas.openxmlformats.org/drawingml/2006/table">
            <a:tbl>
              <a:tblPr firstRow="1" bandRow="1">
                <a:tableStyleId>{5C22544A-7EE6-4342-B048-85BDC9FD1C3A}</a:tableStyleId>
              </a:tblPr>
              <a:tblGrid>
                <a:gridCol w="2194478"/>
                <a:gridCol w="1684192"/>
                <a:gridCol w="1939336"/>
                <a:gridCol w="1939336"/>
              </a:tblGrid>
              <a:tr h="971157">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Survived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Died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First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Second Class</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94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167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261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Third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151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476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627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442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765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1207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185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2028614"/>
            <a:ext cx="8023860" cy="3890773"/>
          </a:xfrm>
        </p:spPr>
        <p:txBody>
          <a:bodyPr>
            <a:normAutofit/>
          </a:bodyPr>
          <a:lstStyle/>
          <a:p>
            <a:pPr marL="514350" lvl="0" indent="-514350">
              <a:buFont typeface="+mj-lt"/>
              <a:buAutoNum type="arabicPeriod"/>
            </a:pPr>
            <a:r>
              <a:rPr lang="en-US" sz="2400" dirty="0" smtClean="0"/>
              <a:t>What percent of all adult passengers survived?</a:t>
            </a:r>
          </a:p>
          <a:p>
            <a:pPr marL="514350" lvl="0" indent="-514350" algn="ctr">
              <a:buNone/>
            </a:pPr>
            <a:r>
              <a:rPr lang="en-US" sz="2400" b="1" dirty="0" smtClean="0"/>
              <a:t>442/1207 = 36.6%</a:t>
            </a:r>
          </a:p>
          <a:p>
            <a:pPr marL="514350" lvl="0" indent="-514350">
              <a:buFont typeface="+mj-lt"/>
              <a:buAutoNum type="arabicPeriod" startAt="2"/>
            </a:pPr>
            <a:r>
              <a:rPr lang="en-US" sz="2400" dirty="0" smtClean="0"/>
              <a:t>What percent of all first class adult passengers survived?</a:t>
            </a:r>
          </a:p>
          <a:p>
            <a:pPr marL="514350" indent="-514350" algn="ctr">
              <a:buNone/>
            </a:pPr>
            <a:r>
              <a:rPr lang="en-US" sz="2400" b="1" dirty="0" smtClean="0"/>
              <a:t>197/319 = 61.8%</a:t>
            </a:r>
            <a:endParaRPr lang="en-US" sz="2400" dirty="0" smtClean="0"/>
          </a:p>
          <a:p>
            <a:pPr marL="514350" lvl="0" indent="-514350">
              <a:buFont typeface="+mj-lt"/>
              <a:buAutoNum type="arabicPeriod" startAt="3"/>
            </a:pPr>
            <a:r>
              <a:rPr lang="en-US" sz="2400" dirty="0" smtClean="0"/>
              <a:t>Is being a first class adult passenger independent of survival? Explain.</a:t>
            </a:r>
          </a:p>
          <a:p>
            <a:pPr marL="514350" indent="-514350" algn="ctr">
              <a:buNone/>
            </a:pPr>
            <a:r>
              <a:rPr lang="en-US" sz="2400" b="1" dirty="0" smtClean="0"/>
              <a:t>No, the percent of passengers who survived changes if we know they are a first class passenger</a:t>
            </a:r>
            <a:endParaRPr lang="en-US" sz="2400" dirty="0" smtClean="0"/>
          </a:p>
          <a:p>
            <a:pPr marL="514350" lvl="0" indent="-514350">
              <a:buNone/>
            </a:pPr>
            <a:endParaRPr lang="en-US" dirty="0" smtClean="0"/>
          </a:p>
        </p:txBody>
      </p:sp>
      <p:sp>
        <p:nvSpPr>
          <p:cNvPr id="2" name="Title 1"/>
          <p:cNvSpPr>
            <a:spLocks noGrp="1"/>
          </p:cNvSpPr>
          <p:nvPr>
            <p:ph type="title"/>
          </p:nvPr>
        </p:nvSpPr>
        <p:spPr/>
        <p:txBody>
          <a:bodyPr/>
          <a:lstStyle/>
          <a:p>
            <a:r>
              <a:rPr lang="en-US" dirty="0" smtClean="0"/>
              <a:t>The Titanic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sp>
        <p:nvSpPr>
          <p:cNvPr id="3" name="Content Placeholder 2"/>
          <p:cNvSpPr>
            <a:spLocks noGrp="1"/>
          </p:cNvSpPr>
          <p:nvPr>
            <p:ph idx="1"/>
          </p:nvPr>
        </p:nvSpPr>
        <p:spPr>
          <a:xfrm>
            <a:off x="822960" y="2028614"/>
            <a:ext cx="7543801" cy="4023360"/>
          </a:xfrm>
        </p:spPr>
        <p:txBody>
          <a:bodyPr>
            <a:normAutofit/>
          </a:bodyPr>
          <a:lstStyle/>
          <a:p>
            <a:pPr marL="514350" lvl="0" indent="-514350">
              <a:buFont typeface="+mj-lt"/>
              <a:buAutoNum type="arabicPeriod" startAt="4"/>
            </a:pPr>
            <a:r>
              <a:rPr lang="en-US" sz="2400" dirty="0" smtClean="0"/>
              <a:t>Choose an adult passenger at random. What is the probability that this passenger survived?</a:t>
            </a:r>
          </a:p>
          <a:p>
            <a:pPr marL="514350" indent="-514350" algn="ctr">
              <a:buNone/>
            </a:pPr>
            <a:r>
              <a:rPr lang="en-US" sz="2400" b="1" dirty="0" smtClean="0"/>
              <a:t>442/1207 = 0.366</a:t>
            </a:r>
            <a:endParaRPr lang="en-US" sz="2400" dirty="0" smtClean="0"/>
          </a:p>
          <a:p>
            <a:pPr marL="514350" lvl="0" indent="-514350">
              <a:buFont typeface="+mj-lt"/>
              <a:buAutoNum type="arabicPeriod" startAt="5"/>
            </a:pPr>
            <a:r>
              <a:rPr lang="en-US" sz="2400" dirty="0" smtClean="0"/>
              <a:t>Choose an adult third class passenger at random. What is the probability that this passenger survived?</a:t>
            </a:r>
          </a:p>
          <a:p>
            <a:pPr marL="514350" indent="-514350" algn="ctr">
              <a:buNone/>
            </a:pPr>
            <a:r>
              <a:rPr lang="en-US" sz="2400" b="1" dirty="0" smtClean="0"/>
              <a:t>151/627 = 0.241</a:t>
            </a:r>
            <a:endParaRPr lang="en-US" sz="2400" dirty="0" smtClean="0"/>
          </a:p>
          <a:p>
            <a:pPr marL="514350" lvl="0" indent="-514350">
              <a:buFont typeface="+mj-lt"/>
              <a:buAutoNum type="arabicPeriod" startAt="6"/>
            </a:pPr>
            <a:r>
              <a:rPr lang="en-US" sz="2400" dirty="0" smtClean="0"/>
              <a:t>Are the events being an adult third class passenger and surviving independent? Explain.</a:t>
            </a:r>
          </a:p>
          <a:p>
            <a:pPr marL="514350" indent="-514350" algn="ctr">
              <a:buNone/>
            </a:pPr>
            <a:r>
              <a:rPr lang="en-US" sz="2400" b="1" dirty="0" smtClean="0"/>
              <a:t>No, because …</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Takeaways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3200" dirty="0" smtClean="0"/>
              <a:t>Ask interesting questions</a:t>
            </a:r>
          </a:p>
          <a:p>
            <a:pPr marL="514350" indent="-514350">
              <a:buFont typeface="+mj-lt"/>
              <a:buAutoNum type="arabicPeriod"/>
            </a:pPr>
            <a:r>
              <a:rPr lang="en-US" sz="3200" dirty="0" smtClean="0"/>
              <a:t>Teach in context</a:t>
            </a:r>
          </a:p>
          <a:p>
            <a:pPr marL="514350" indent="-514350">
              <a:buFont typeface="+mj-lt"/>
              <a:buAutoNum type="arabicPeriod"/>
            </a:pPr>
            <a:r>
              <a:rPr lang="en-US" sz="3200" dirty="0" smtClean="0"/>
              <a:t>Use counts</a:t>
            </a:r>
          </a:p>
          <a:p>
            <a:pPr marL="514350" indent="-514350">
              <a:buFont typeface="+mj-lt"/>
              <a:buAutoNum type="arabicPeriod"/>
            </a:pPr>
            <a:r>
              <a:rPr lang="en-US" sz="3200" dirty="0" smtClean="0"/>
              <a:t>Two-way tables as a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Payoff</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3200" dirty="0" smtClean="0"/>
              <a:t>Engaged students</a:t>
            </a:r>
          </a:p>
          <a:p>
            <a:pPr marL="514350" indent="-514350">
              <a:buFont typeface="+mj-lt"/>
              <a:buAutoNum type="arabicPeriod"/>
            </a:pPr>
            <a:r>
              <a:rPr lang="en-US" sz="3200" dirty="0" smtClean="0"/>
              <a:t>Reduce anxiety</a:t>
            </a:r>
          </a:p>
          <a:p>
            <a:pPr marL="514350" indent="-514350">
              <a:buFont typeface="+mj-lt"/>
              <a:buAutoNum type="arabicPeriod"/>
            </a:pPr>
            <a:r>
              <a:rPr lang="en-US" sz="3200" dirty="0" smtClean="0"/>
              <a:t>Sense-making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p:txBody>
          <a:bodyPr>
            <a:normAutofit/>
          </a:bodyPr>
          <a:lstStyle/>
          <a:p>
            <a:pPr marL="514350" indent="-514350">
              <a:buNone/>
            </a:pPr>
            <a:r>
              <a:rPr lang="en-US" sz="3200" dirty="0" smtClean="0"/>
              <a:t>The stay strategy wins when you pick the correct door first.</a:t>
            </a:r>
          </a:p>
          <a:p>
            <a:pPr marL="514350" indent="-514350" algn="ctr">
              <a:buNone/>
            </a:pPr>
            <a:r>
              <a:rPr lang="en-US" sz="3200" dirty="0" err="1" smtClean="0"/>
              <a:t>P(Win</a:t>
            </a:r>
            <a:r>
              <a:rPr lang="en-US" sz="3200" dirty="0" smtClean="0"/>
              <a:t>) = 1/3</a:t>
            </a:r>
          </a:p>
          <a:p>
            <a:pPr marL="514350" indent="-514350">
              <a:buNone/>
            </a:pPr>
            <a:endParaRPr lang="en-US" sz="3200" dirty="0" smtClean="0"/>
          </a:p>
          <a:p>
            <a:pPr marL="514350" indent="-514350">
              <a:buNone/>
            </a:pPr>
            <a:r>
              <a:rPr lang="en-US" sz="3200" dirty="0" smtClean="0"/>
              <a:t>The switch strategy wins when you pick a </a:t>
            </a:r>
            <a:r>
              <a:rPr lang="en-US" sz="3200" smtClean="0"/>
              <a:t>wrong door first.</a:t>
            </a:r>
            <a:endParaRPr lang="en-US" sz="3200" dirty="0" smtClean="0"/>
          </a:p>
          <a:p>
            <a:pPr marL="514350" indent="-514350" algn="ctr">
              <a:buNone/>
            </a:pPr>
            <a:r>
              <a:rPr lang="en-US" sz="3200" dirty="0" err="1" smtClean="0"/>
              <a:t>P(Win</a:t>
            </a:r>
            <a:r>
              <a:rPr lang="en-US" sz="3200" dirty="0" smtClean="0"/>
              <a:t>) = 2/3</a:t>
            </a:r>
          </a:p>
          <a:p>
            <a:pPr marL="514350" indent="-51435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pic>
        <p:nvPicPr>
          <p:cNvPr id="4" name="Picture 3" descr="Screen shot 2013-11-05 at 11.51.26 PM.png"/>
          <p:cNvPicPr>
            <a:picLocks noChangeAspect="1"/>
          </p:cNvPicPr>
          <p:nvPr/>
        </p:nvPicPr>
        <p:blipFill>
          <a:blip r:embed="rId3"/>
          <a:stretch>
            <a:fillRect/>
          </a:stretch>
        </p:blipFill>
        <p:spPr>
          <a:xfrm>
            <a:off x="1269723" y="1889388"/>
            <a:ext cx="6604554" cy="3079224"/>
          </a:xfrm>
          <a:prstGeom prst="rect">
            <a:avLst/>
          </a:prstGeom>
        </p:spPr>
      </p:pic>
      <p:sp>
        <p:nvSpPr>
          <p:cNvPr id="6" name="TextBox 5"/>
          <p:cNvSpPr txBox="1"/>
          <p:nvPr/>
        </p:nvSpPr>
        <p:spPr>
          <a:xfrm>
            <a:off x="457201" y="5221410"/>
            <a:ext cx="8229599" cy="1077218"/>
          </a:xfrm>
          <a:prstGeom prst="rect">
            <a:avLst/>
          </a:prstGeom>
          <a:noFill/>
        </p:spPr>
        <p:txBody>
          <a:bodyPr wrap="square" rtlCol="0">
            <a:spAutoFit/>
          </a:bodyPr>
          <a:lstStyle/>
          <a:p>
            <a:pPr algn="ctr"/>
            <a:r>
              <a:rPr lang="en-US" sz="3200" dirty="0" smtClean="0"/>
              <a:t>Which strategy is best: </a:t>
            </a:r>
          </a:p>
          <a:p>
            <a:pPr algn="ctr"/>
            <a:r>
              <a:rPr lang="en-US" sz="3200" dirty="0" smtClean="0"/>
              <a:t>stay, switch, or it doesn’t matter?</a:t>
            </a:r>
            <a:endParaRPr lang="en-US" sz="3200" dirty="0"/>
          </a:p>
        </p:txBody>
      </p:sp>
    </p:spTree>
    <p:extLst>
      <p:ext uri="{BB962C8B-B14F-4D97-AF65-F5344CB8AC3E}">
        <p14:creationId xmlns:p14="http://schemas.microsoft.com/office/powerpoint/2010/main" val="31607332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Common Core</a:t>
            </a:r>
            <a:endParaRPr lang="en-US" dirty="0"/>
          </a:p>
        </p:txBody>
      </p:sp>
      <p:sp>
        <p:nvSpPr>
          <p:cNvPr id="3" name="Content Placeholder 2"/>
          <p:cNvSpPr>
            <a:spLocks noGrp="1"/>
          </p:cNvSpPr>
          <p:nvPr>
            <p:ph idx="1"/>
          </p:nvPr>
        </p:nvSpPr>
        <p:spPr/>
        <p:txBody>
          <a:bodyPr>
            <a:normAutofit/>
          </a:bodyPr>
          <a:lstStyle/>
          <a:p>
            <a:pPr>
              <a:buNone/>
            </a:pPr>
            <a:r>
              <a:rPr lang="en-US" sz="3200" dirty="0" smtClean="0"/>
              <a:t>The PA Core – Mathematics is effective as of </a:t>
            </a:r>
            <a:br>
              <a:rPr lang="en-US" sz="3200" dirty="0" smtClean="0"/>
            </a:br>
            <a:r>
              <a:rPr lang="en-US" sz="3200" dirty="0" smtClean="0"/>
              <a:t>1 March, 2014.</a:t>
            </a:r>
          </a:p>
          <a:p>
            <a:pPr>
              <a:buNone/>
            </a:pPr>
            <a:endParaRPr lang="en-US" sz="3200" dirty="0" smtClean="0"/>
          </a:p>
          <a:p>
            <a:pPr>
              <a:buNone/>
            </a:pPr>
            <a:r>
              <a:rPr lang="en-US" sz="3200" b="1" dirty="0" smtClean="0"/>
              <a:t>CC.2.4.HS.B.6</a:t>
            </a:r>
            <a:endParaRPr lang="en-US" sz="3200" dirty="0" smtClean="0"/>
          </a:p>
          <a:p>
            <a:pPr>
              <a:buNone/>
            </a:pPr>
            <a:r>
              <a:rPr lang="en-US" sz="3200" dirty="0" smtClean="0"/>
              <a:t>Use the concepts of independence  and conditional probability to interpret data.  </a:t>
            </a:r>
            <a:endParaRPr lang="en-US" sz="3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p:txBody>
          <a:bodyPr/>
          <a:lstStyle/>
          <a:p>
            <a:pPr marL="514350" indent="-514350" algn="ctr">
              <a:buNone/>
            </a:pPr>
            <a:endParaRPr lang="en-US" sz="6600" dirty="0" smtClean="0"/>
          </a:p>
          <a:p>
            <a:pPr marL="514350" indent="-514350" algn="ctr">
              <a:buNone/>
            </a:pPr>
            <a:r>
              <a:rPr lang="en-US" sz="9600" dirty="0" smtClean="0"/>
              <a:t>SWITCH!</a:t>
            </a:r>
          </a:p>
          <a:p>
            <a:pPr marL="514350" indent="-514350">
              <a:buNone/>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p:txBody>
          <a:bodyPr>
            <a:normAutofit/>
          </a:bodyPr>
          <a:lstStyle/>
          <a:p>
            <a:pPr marL="514350" indent="-514350">
              <a:buNone/>
              <a:tabLst>
                <a:tab pos="2743200" algn="r"/>
                <a:tab pos="2979738" algn="l"/>
              </a:tabLst>
            </a:pPr>
            <a:r>
              <a:rPr lang="en-US" sz="2600" dirty="0" smtClean="0"/>
              <a:t>		Email:	</a:t>
            </a:r>
            <a:r>
              <a:rPr lang="en-US" sz="2600" dirty="0" err="1" smtClean="0"/>
              <a:t>tyson.doug@gmail.com</a:t>
            </a:r>
            <a:endParaRPr lang="en-US" sz="2600" dirty="0" smtClean="0"/>
          </a:p>
          <a:p>
            <a:pPr marL="514350" indent="-514350">
              <a:buNone/>
              <a:tabLst>
                <a:tab pos="2743200" algn="r"/>
                <a:tab pos="2979738" algn="l"/>
              </a:tabLst>
            </a:pPr>
            <a:r>
              <a:rPr lang="en-US" sz="2600" dirty="0" smtClean="0"/>
              <a:t>		FB:	</a:t>
            </a:r>
            <a:r>
              <a:rPr lang="en-US" sz="2600" dirty="0" err="1" smtClean="0"/>
              <a:t>tyson.doug</a:t>
            </a:r>
            <a:endParaRPr lang="en-US" sz="2600" dirty="0" smtClean="0"/>
          </a:p>
          <a:p>
            <a:pPr marL="514350" indent="-514350">
              <a:buNone/>
              <a:tabLst>
                <a:tab pos="2743200" algn="r"/>
                <a:tab pos="2979738" algn="l"/>
              </a:tabLst>
            </a:pPr>
            <a:r>
              <a:rPr lang="en-US" sz="2600" dirty="0" smtClean="0"/>
              <a:t>		Twitter:	</a:t>
            </a:r>
            <a:r>
              <a:rPr lang="en-US" sz="2600" dirty="0" err="1" smtClean="0"/>
              <a:t>tyson_doug</a:t>
            </a:r>
            <a:endParaRPr lang="en-US" sz="2600" dirty="0" smtClean="0"/>
          </a:p>
          <a:p>
            <a:pPr marL="514350" indent="-514350">
              <a:buNone/>
              <a:tabLst>
                <a:tab pos="2743200" algn="r"/>
                <a:tab pos="2979738" algn="l"/>
              </a:tabLst>
            </a:pPr>
            <a:r>
              <a:rPr lang="en-US" sz="2600" dirty="0" smtClean="0"/>
              <a:t>		LI:	</a:t>
            </a:r>
            <a:r>
              <a:rPr lang="en-US" sz="2600" dirty="0" err="1" smtClean="0"/>
              <a:t>tyson.doug</a:t>
            </a:r>
            <a:endParaRPr lang="en-US" sz="2600" dirty="0" smtClean="0"/>
          </a:p>
          <a:p>
            <a:pPr marL="514350" indent="-514350">
              <a:buNone/>
              <a:tabLst>
                <a:tab pos="2743200" algn="r"/>
                <a:tab pos="2979738" algn="l"/>
              </a:tabLst>
            </a:pPr>
            <a:r>
              <a:rPr lang="en-US" sz="2600" dirty="0"/>
              <a:t>	</a:t>
            </a:r>
            <a:r>
              <a:rPr lang="en-US" sz="2600" dirty="0" smtClean="0"/>
              <a:t>	URL:	</a:t>
            </a:r>
            <a:r>
              <a:rPr lang="en-US" sz="2600" smtClean="0"/>
              <a:t>MrTysonStats.com</a:t>
            </a:r>
            <a:endParaRPr lang="en-US" sz="2600" dirty="0" smtClean="0"/>
          </a:p>
          <a:p>
            <a:pPr marL="514350" indent="-514350">
              <a:buNone/>
            </a:pPr>
            <a:endParaRPr lang="en-US"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Approach</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a:t>
            </a:r>
            <a:r>
              <a:rPr lang="en-US" sz="3459" dirty="0" smtClean="0"/>
              <a:t>Colored balls and urns.</a:t>
            </a:r>
          </a:p>
          <a:p>
            <a:pPr>
              <a:buNone/>
            </a:pPr>
            <a:endParaRPr lang="en-US" sz="3459" dirty="0" smtClean="0"/>
          </a:p>
          <a:p>
            <a:pPr>
              <a:buNone/>
            </a:pPr>
            <a:r>
              <a:rPr lang="en-US" sz="3459" dirty="0" smtClean="0"/>
              <a:t>   Socks and drawers.</a:t>
            </a:r>
          </a:p>
          <a:p>
            <a:pPr>
              <a:buNone/>
            </a:pPr>
            <a:endParaRPr lang="en-US" sz="3459" dirty="0" smtClean="0"/>
          </a:p>
          <a:p>
            <a:pPr>
              <a:buNone/>
            </a:pPr>
            <a:endParaRPr lang="en-US" sz="3459" dirty="0" smtClean="0"/>
          </a:p>
          <a:p>
            <a:pPr>
              <a:buNone/>
            </a:pPr>
            <a:endParaRPr lang="en-US" sz="3459" dirty="0" smtClean="0"/>
          </a:p>
          <a:p>
            <a:pPr>
              <a:buNone/>
            </a:pPr>
            <a:endParaRPr lang="en-US" sz="3459" dirty="0" smtClean="0"/>
          </a:p>
          <a:p>
            <a:pPr>
              <a:buNone/>
            </a:pPr>
            <a:endParaRPr lang="en-US" sz="3459" dirty="0" smtClean="0"/>
          </a:p>
          <a:p>
            <a:pPr>
              <a:buNone/>
            </a:pPr>
            <a:r>
              <a:rPr lang="en-US" sz="3459" dirty="0" smtClean="0"/>
              <a:t>   Etc…</a:t>
            </a:r>
          </a:p>
        </p:txBody>
      </p:sp>
      <p:graphicFrame>
        <p:nvGraphicFramePr>
          <p:cNvPr id="20483" name="Object 3"/>
          <p:cNvGraphicFramePr>
            <a:graphicFrameLocks noChangeAspect="1"/>
          </p:cNvGraphicFramePr>
          <p:nvPr>
            <p:extLst>
              <p:ext uri="{D42A27DB-BD31-4B8C-83A1-F6EECF244321}">
                <p14:modId xmlns:p14="http://schemas.microsoft.com/office/powerpoint/2010/main" val="2629589535"/>
              </p:ext>
            </p:extLst>
          </p:nvPr>
        </p:nvGraphicFramePr>
        <p:xfrm>
          <a:off x="2308324" y="3584941"/>
          <a:ext cx="5731851" cy="752597"/>
        </p:xfrm>
        <a:graphic>
          <a:graphicData uri="http://schemas.openxmlformats.org/presentationml/2006/ole">
            <mc:AlternateContent xmlns:mc="http://schemas.openxmlformats.org/markup-compatibility/2006">
              <mc:Choice xmlns:v="urn:schemas-microsoft-com:vml" Requires="v">
                <p:oleObj spid="_x0000_s20520" r:id="rId4" imgW="2349500" imgH="228600" progId="">
                  <p:embed/>
                </p:oleObj>
              </mc:Choice>
              <mc:Fallback>
                <p:oleObj r:id="rId4" imgW="2349500" imgH="22860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8324" y="3584941"/>
                        <a:ext cx="5731851" cy="75259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0484" name="Object 4"/>
          <p:cNvGraphicFramePr>
            <a:graphicFrameLocks noChangeAspect="1"/>
          </p:cNvGraphicFramePr>
          <p:nvPr>
            <p:extLst>
              <p:ext uri="{D42A27DB-BD31-4B8C-83A1-F6EECF244321}">
                <p14:modId xmlns:p14="http://schemas.microsoft.com/office/powerpoint/2010/main" val="1456361235"/>
              </p:ext>
            </p:extLst>
          </p:nvPr>
        </p:nvGraphicFramePr>
        <p:xfrm>
          <a:off x="2308324" y="4581399"/>
          <a:ext cx="4168774" cy="714657"/>
        </p:xfrm>
        <a:graphic>
          <a:graphicData uri="http://schemas.openxmlformats.org/presentationml/2006/ole">
            <mc:AlternateContent xmlns:mc="http://schemas.openxmlformats.org/markup-compatibility/2006">
              <mc:Choice xmlns:v="urn:schemas-microsoft-com:vml" Requires="v">
                <p:oleObj spid="_x0000_s20521" r:id="rId6" imgW="1727200" imgH="228600" progId="">
                  <p:embed/>
                </p:oleObj>
              </mc:Choice>
              <mc:Fallback>
                <p:oleObj r:id="rId6" imgW="1727200" imgH="228600" progId="">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8324" y="4581399"/>
                        <a:ext cx="4168774" cy="71465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0483"/>
                                        </p:tgtEl>
                                        <p:attrNameLst>
                                          <p:attrName>style.visibility</p:attrName>
                                        </p:attrNameLst>
                                      </p:cBhvr>
                                      <p:to>
                                        <p:strVal val="visible"/>
                                      </p:to>
                                    </p:set>
                                    <p:animEffect transition="in" filter="dissolve">
                                      <p:cBhvr>
                                        <p:cTn id="17" dur="500"/>
                                        <p:tgtEl>
                                          <p:spTgt spid="2048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0484"/>
                                        </p:tgtEl>
                                        <p:attrNameLst>
                                          <p:attrName>style.visibility</p:attrName>
                                        </p:attrNameLst>
                                      </p:cBhvr>
                                      <p:to>
                                        <p:strVal val="visible"/>
                                      </p:to>
                                    </p:set>
                                    <p:animEffect transition="in" filter="dissolve">
                                      <p:cBhvr>
                                        <p:cTn id="22" dur="500"/>
                                        <p:tgtEl>
                                          <p:spTgt spid="2048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Approach</a:t>
            </a:r>
            <a:endParaRPr lang="en-US" dirty="0"/>
          </a:p>
        </p:txBody>
      </p:sp>
      <p:sp>
        <p:nvSpPr>
          <p:cNvPr id="3" name="Content Placeholder 2"/>
          <p:cNvSpPr>
            <a:spLocks noGrp="1"/>
          </p:cNvSpPr>
          <p:nvPr>
            <p:ph idx="1"/>
          </p:nvPr>
        </p:nvSpPr>
        <p:spPr/>
        <p:txBody>
          <a:bodyPr>
            <a:normAutofit/>
          </a:bodyPr>
          <a:lstStyle/>
          <a:p>
            <a:pPr>
              <a:buNone/>
            </a:pPr>
            <a:r>
              <a:rPr lang="en-US" sz="3200" dirty="0" smtClean="0"/>
              <a:t> You’ll probably have to do some ball/urn problems because they could be on the Keystone Exams.</a:t>
            </a:r>
          </a:p>
          <a:p>
            <a:pPr>
              <a:buNone/>
            </a:pPr>
            <a:endParaRPr lang="en-US" sz="3200" dirty="0" smtClean="0"/>
          </a:p>
          <a:p>
            <a:pPr>
              <a:buNone/>
            </a:pPr>
            <a:r>
              <a:rPr lang="en-US" sz="3200" dirty="0" smtClean="0"/>
              <a:t>I’d rather use real data. Why?</a:t>
            </a:r>
          </a:p>
          <a:p>
            <a:pPr>
              <a:buNone/>
            </a:pPr>
            <a:endParaRPr lang="en-US" sz="3200" dirty="0" smtClean="0"/>
          </a:p>
          <a:p>
            <a:pPr>
              <a:buNone/>
            </a:pPr>
            <a:r>
              <a:rPr lang="en-US" sz="3200" dirty="0" smtClean="0"/>
              <a:t>Don’t use formulas! Why?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Takeaways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3200" dirty="0" smtClean="0"/>
              <a:t>Ask interesting questions</a:t>
            </a:r>
          </a:p>
          <a:p>
            <a:pPr marL="514350" indent="-514350">
              <a:buFont typeface="+mj-lt"/>
              <a:buAutoNum type="arabicPeriod"/>
            </a:pPr>
            <a:r>
              <a:rPr lang="en-US" sz="3200" dirty="0" smtClean="0"/>
              <a:t>Teach in context</a:t>
            </a:r>
          </a:p>
          <a:p>
            <a:pPr marL="514350" indent="-514350">
              <a:buFont typeface="+mj-lt"/>
              <a:buAutoNum type="arabicPeriod"/>
            </a:pPr>
            <a:r>
              <a:rPr lang="en-US" sz="3200" dirty="0" smtClean="0"/>
              <a:t>Use counts</a:t>
            </a:r>
          </a:p>
          <a:p>
            <a:pPr marL="514350" indent="-514350">
              <a:buFont typeface="+mj-lt"/>
              <a:buAutoNum type="arabicPeriod"/>
            </a:pPr>
            <a:r>
              <a:rPr lang="en-US" sz="3200" dirty="0" smtClean="0"/>
              <a:t>Two-way tables as a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pic>
        <p:nvPicPr>
          <p:cNvPr id="8" name="Content Placeholder 7" descr="breast-cancer-pink-ribbon-awareness.jpg"/>
          <p:cNvPicPr>
            <a:picLocks noGrp="1" noChangeAspect="1"/>
          </p:cNvPicPr>
          <p:nvPr>
            <p:ph idx="1"/>
          </p:nvPr>
        </p:nvPicPr>
        <p:blipFill>
          <a:blip r:embed="rId2"/>
          <a:stretch>
            <a:fillRect/>
          </a:stretch>
        </p:blipFill>
        <p:spPr>
          <a:xfrm>
            <a:off x="1912408" y="1846263"/>
            <a:ext cx="5363633" cy="4022725"/>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sz="3200" dirty="0" smtClean="0"/>
              <a:t> Suppose a woman tests positive for breast cancer. No current test is perfect and so it is possible that this result is erroneous. This woman would like to know the probability that she really does have breast cancer.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514</TotalTime>
  <Words>928</Words>
  <Application>Microsoft Office PowerPoint</Application>
  <PresentationFormat>On-screen Show (4:3)</PresentationFormat>
  <Paragraphs>378</Paragraphs>
  <Slides>41</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41</vt:i4>
      </vt:variant>
    </vt:vector>
  </HeadingPairs>
  <TitlesOfParts>
    <vt:vector size="46" baseType="lpstr">
      <vt:lpstr>Calibri</vt:lpstr>
      <vt:lpstr>Calibri Light</vt:lpstr>
      <vt:lpstr>Symbol</vt:lpstr>
      <vt:lpstr>Wingdings</vt:lpstr>
      <vt:lpstr>Retrospect</vt:lpstr>
      <vt:lpstr>Teaching Difficult Probability Concepts for CCSS</vt:lpstr>
      <vt:lpstr>The Monty Hall Problem</vt:lpstr>
      <vt:lpstr>The Monty Hall Problem</vt:lpstr>
      <vt:lpstr>The Common Core</vt:lpstr>
      <vt:lpstr>The Historical Approach</vt:lpstr>
      <vt:lpstr>The Historical Approach</vt:lpstr>
      <vt:lpstr>Today’s Takeaways</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The Titanic</vt:lpstr>
      <vt:lpstr>The Titanic</vt:lpstr>
      <vt:lpstr>The Titanic</vt:lpstr>
      <vt:lpstr>The Titanic</vt:lpstr>
      <vt:lpstr>The Titanic</vt:lpstr>
      <vt:lpstr>Today’s Takeaways</vt:lpstr>
      <vt:lpstr>The Payoff</vt:lpstr>
      <vt:lpstr>The Monty Hall Problem</vt:lpstr>
      <vt:lpstr>The Monty Hall Problem</vt:lpstr>
      <vt:lpstr>The Monty Hall Problem</vt:lpstr>
      <vt:lpstr>Contact Information</vt:lpstr>
    </vt:vector>
  </TitlesOfParts>
  <Company>CYSD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Difficult Probability Concepts for CCSS</dc:title>
  <dc:creator>Doug Tyson</dc:creator>
  <cp:lastModifiedBy>Doug Tyson</cp:lastModifiedBy>
  <cp:revision>46</cp:revision>
  <dcterms:created xsi:type="dcterms:W3CDTF">2013-11-07T14:17:23Z</dcterms:created>
  <dcterms:modified xsi:type="dcterms:W3CDTF">2014-10-18T00:58:49Z</dcterms:modified>
</cp:coreProperties>
</file>